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media/image-1-1.jpg" ContentType="image/jpg"/>
  <Override PartName="/ppt/media/image-5-1.jpg" ContentType="image/jpg"/>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extended-properties" Target="docProps/app.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notesMasterIdLst>
    <p:notesMasterId r:id="rId14"/>
  </p:notesMasterIdLst>
  <p:sldSz cx="12191695" cy="6858000"/>
  <p:notesSz cx="6858000" cy="12191695"/>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 Remercier l'assemblée. Dire que l'objectif n'est pas de faire un cours technique sur les institutions, mais de prendre un peu de hauteur : pourquoi l'Europe existe, ce qu'elle a déjà changé dans nos vies, et quelles sont les grandes questions qui se posent aujourd'hui.</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 ne faut pas éviter les sujets sensibles. L'immigration, les frontières, l'élargissement, l'État de droit : ce sont des sujets où les citoyens veulent à la fois des principes et de l'efficacité. Une Europe sans règles se fragilise. Une Europe sans valeurs se renie. Le défi consiste à tenir les deux. Accueillir ceux qui ont besoin de protection, mais organiser les frontières. Élargir l'Union, mais ne pas fermer les yeux sur la corruption ou l'indépendance de la justice. Défendre la démocratie, mais accepter que le débat soit vif. L'Europe n'est pas faite pour que tout le monde pense pareil. Elle est faite pour que nous puissions rester ensemble malgré nos désaccords.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Pour conclure, je proposerais de revenir au point de départ. L'Europe a été fondée pour la paix. Elle a réussi à transformer des ennemis historiques en partenaires. Mais l'Europe d'aujourd'hui ne peut pas seulement célébrer ce succès. Elle doit le prolonger dans un monde plus dur. Cela demande de la sécurité, de l'industrie, de l'énergie, du courage démocratique, et aussi de la transmission. Les grands-parents européens peuvent dire aux jeunes : nous n'avons pas reçu l'Europe comme un monument terminé ; nous l'avons reçue comme un outil, parfois imparfait, mais précieux. À nous de l'entretenir, de le corriger, de le rendre plus humain. La paix n'est pas une nostalgie. C'est un travail quotidien.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Cette dernière diapositive peut servir de support pour les questions. Ne pas trop la lire. Dire simplement que les chiffres et les idées principales viennent de sources institutionnelles et statistiques, puis ouvrir la discussion.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Nous commençons par l'essentiel. L'Europe n'est pas née d'abord pour créer des normes, ni pour inventer une monnaie, ni pour compliquer la vie des boulangers ou des maires. Elle est née d'une question terrible : comment éviter que nos enfants revivent ce que nos parents et nos grands-parents avaient vécu ? En 1950, Robert Schuman propose de mettre en commun le charbon et l'acier, c'est-à-dire les matières premières de l'industrie et de la guerre. Le raisonnement est presque domestique : quand on partage la chaudière et la cave, il devient beaucoup plus difficile de mettre le feu à la maison du voisin.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peut dire les choses simplement : la paix entre les membres de l'Union européenne fonctionne. Depuis la fin de la Seconde Guerre mondiale, il n'y a pas eu de guerre entre les pays qui ont rejoint ce projet. Cela paraît normal aujourd'hui. Mais historiquement, c'est presque incroyable. La France et l'Allemagne s'étaient affrontées trois fois en moins d'un siècle. Aujourd'hui, l'idée d'une guerre entre Paris et Berlin paraît absurde. Attention toutefois : il ne faut pas confondre cette réussite avec un monde pacifié. La guerre est revenue sur notre continent, en Ukraine. Justement, cela nous rappelle que la paix n'est pas un décor. C'est une construction politique, économique, diplomatique, parfois militaire, qu'il faut entretenir.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L'Europe a grandi par vagues. D'abord six pays. Puis le Royaume-Uni, l'Irlande et le Danemark. Puis la Grèce, l'Espagne et le Portugal, qui sortaient de dictatures. Après la chute du mur, les pays d'Europe centrale et orientale. Et aujourd'hui, la question se pose pour les Balkans, l'Ukraine, la Moldavie, la Géorgie. L'élargissement est une force : il a stabilisé des démocraties. Mais c'est aussi une responsabilité : plus on est nombreux, plus il faut être clair sur les règles communes, l'État de droit, les moyens financiers et la capacité à décider.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Pendant longtemps, l'Europe a vécu avec l'idée que la paix était acquise, que les États-Unis garantissaient la sécurité, que le commerce mondial allait toujours dans le bon sens, et que la mondialisation rendrait tout le monde raisonnable. Ce monde-là est terminé, ou en tout cas il est beaucoup moins confortable. Nous avons une guerre à nos portes. Les États-Unis pensent d'abord à leurs intérêts. La Chine est à la fois un partenaire, un concurrent et parfois un rival. La Russie utilise l'énergie, l'information et la force militaire. Dans ce contexte, la vraie question n'est pas : Europe ou nation ? La vraie question est : comment nos nations peuvent-elles continuer à compter dans un monde de continents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C'est sans doute le changement le plus délicat à expliquer. L'Europe a été fondée pour la paix. Mais justement, si elle veut protéger la paix, elle doit être capable de protéger ses citoyens. Cela ne veut pas dire transformer l'Union européenne en super-État militaire. Cela veut dire mieux coopérer, éviter les doublons, fabriquer ce dont nous avons besoin, sécuriser nos infrastructures, nos réseaux informatiques, nos approvisionnements. Cela veut aussi dire soutenir l'Ukraine, parce que si la frontière peut être changée par la force, ce n'est pas seulement un problème ukrainien : c'est un problème européen.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Pour un public très concret, il faut parler d'économie sans jargon. Le marché unique, c'est une maison commune de 450 millions de consommateurs. C'est une force face aux États-Unis, à la Chine, aux grands groupes mondiaux. Mais une grande maison ne suffit pas si les pièces communiquent mal. Aujourd'hui, l'Europe doit simplifier, investir, aider ses entreprises à grandir, garder des emplois industriels, réduire la dépendance énergétique, et faire en sorte que la transition ne se traduise pas seulement par des factures plus lourdes. La question européenne devient alors très quotidienne : comment produire en Europe, acheter à prix raisonnable, et garder un modèle social qui ne laisse pas les gens au bord du chemin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 climat est un bon exemple de sujet où l'Europe est utile, mais où elle peut aussi être mal comprise. Aucun pays européen ne peut régler seul le climat. Aucun pays ne peut non plus sécuriser seul toute son énergie. Mais les citoyens ont raison de poser une question simple : qui paie, et comment ? La transition écologique doit être expliquée comme une politique de sécurité, de santé, d'économie, et pas seulement comme une suite d'interdictions. Moins dépendre de l'énergie importée, isoler les logements, moderniser les transports, protéger les agriculteurs sans les transformer en suspects permanents : c'est une ligne d'équilibre.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Ici, on parle directement à l'École des Grands-Parents Européens. L'Europe vieillit. Plus d'un Européen sur cinq a 65 ans ou plus. Ce n'est pas une catastrophe : c'est aussi le résultat d'une longue vie, de la médecine, de la paix, de la prospérité. Mais cela pose des questions : retraites, santé, solitude, logement, emploi des jeunes, transmission. Les grands-parents ont une mission européenne très concrète : raconter aux jeunes que la paix n'est pas un vieux slogan ; leur donner l'envie de connaître les autres pays ; défendre Erasmus, les échanges, les jumelages, les voyages, les amitiés au-delà des frontières. L'Europe tient aussi par les souvenirs que l'on transmet à table.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jpg"/><Relationship Id="rId2" Type="http://schemas.openxmlformats.org/officeDocument/2006/relationships/slideLayout" Target="../slideLayouts/slideLayout1.xml"/><Relationship Id="rId3" Type="http://schemas.openxmlformats.org/officeDocument/2006/relationships/notesSlide" Target="../notesSlides/notesSlide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xml"/><Relationship Id="rId3" Type="http://schemas.openxmlformats.org/officeDocument/2006/relationships/notesSlide" Target="../notesSlides/notesSlide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image" Target="../media/image-5-1.jpg"/><Relationship Id="rId2" Type="http://schemas.openxmlformats.org/officeDocument/2006/relationships/slideLayout" Target="../slideLayouts/slideLayout1.xml"/><Relationship Id="rId3" Type="http://schemas.openxmlformats.org/officeDocument/2006/relationships/notesSlide" Target="../notesSlides/notesSlide5.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mnt/data/eu_flag.jpg">    </p:cNvPr>
          <p:cNvPicPr>
            <a:picLocks noChangeAspect="1"/>
          </p:cNvPicPr>
          <p:nvPr/>
        </p:nvPicPr>
        <p:blipFill>
          <a:blip r:embed="rId1"/>
          <a:srcRect l="3571" r="3571" t="0" b="0"/>
          <a:stretch/>
        </p:blipFill>
        <p:spPr>
          <a:xfrm>
            <a:off x="7406640" y="502920"/>
            <a:ext cx="4160520" cy="2240280"/>
          </a:xfrm>
          <a:prstGeom prst="rect">
            <a:avLst/>
          </a:prstGeom>
        </p:spPr>
      </p:pic>
      <p:sp>
        <p:nvSpPr>
          <p:cNvPr id="3" name="Text 0"/>
          <p:cNvSpPr/>
          <p:nvPr/>
        </p:nvSpPr>
        <p:spPr>
          <a:xfrm>
            <a:off x="594360" y="1143000"/>
            <a:ext cx="6126480" cy="685800"/>
          </a:xfrm>
          <a:prstGeom prst="rect">
            <a:avLst/>
          </a:prstGeom>
          <a:noFill/>
          <a:ln/>
        </p:spPr>
        <p:txBody>
          <a:bodyPr wrap="square" lIns="0" tIns="0" rIns="0" bIns="0" rtlCol="0" anchor="ctr">
            <a:normAutofit/>
          </a:bodyPr>
          <a:lstStyle/>
          <a:p>
            <a:pPr indent="0" marL="0">
              <a:buNone/>
            </a:pPr>
            <a:r>
              <a:rPr lang="en-US" sz="4200" b="1" dirty="0">
                <a:solidFill>
                  <a:srgbClr val="173B7A"/>
                </a:solidFill>
                <a:latin typeface="Aptos Display" pitchFamily="34" charset="0"/>
                <a:ea typeface="Aptos Display" pitchFamily="34" charset="-122"/>
                <a:cs typeface="Aptos Display" pitchFamily="34" charset="-120"/>
              </a:rPr>
              <a:t>L’Europe aujourd’hui</a:t>
            </a:r>
            <a:endParaRPr lang="en-US" sz="4200" dirty="0"/>
          </a:p>
        </p:txBody>
      </p:sp>
      <p:sp>
        <p:nvSpPr>
          <p:cNvPr id="4" name="Text 1"/>
          <p:cNvSpPr/>
          <p:nvPr/>
        </p:nvSpPr>
        <p:spPr>
          <a:xfrm>
            <a:off x="594360" y="1938528"/>
            <a:ext cx="6309360" cy="411480"/>
          </a:xfrm>
          <a:prstGeom prst="rect">
            <a:avLst/>
          </a:prstGeom>
          <a:noFill/>
          <a:ln/>
        </p:spPr>
        <p:txBody>
          <a:bodyPr wrap="square" lIns="0" tIns="0" rIns="0" bIns="0" rtlCol="0" anchor="ctr">
            <a:normAutofit/>
          </a:bodyPr>
          <a:lstStyle/>
          <a:p>
            <a:pPr indent="0" marL="0">
              <a:buNone/>
            </a:pPr>
            <a:r>
              <a:rPr lang="en-US" sz="2200" dirty="0">
                <a:solidFill>
                  <a:srgbClr val="1E62B5"/>
                </a:solidFill>
              </a:rPr>
              <a:t>Héritage, défis, espérance</a:t>
            </a:r>
            <a:endParaRPr lang="en-US" sz="2200" dirty="0"/>
          </a:p>
        </p:txBody>
      </p:sp>
      <p:sp>
        <p:nvSpPr>
          <p:cNvPr id="5" name="Shape 2"/>
          <p:cNvSpPr/>
          <p:nvPr/>
        </p:nvSpPr>
        <p:spPr>
          <a:xfrm>
            <a:off x="594360" y="2560320"/>
            <a:ext cx="3474720" cy="0"/>
          </a:xfrm>
          <a:prstGeom prst="line">
            <a:avLst/>
          </a:prstGeom>
          <a:noFill/>
          <a:ln w="50800">
            <a:solidFill>
              <a:srgbClr val="F2C94C"/>
            </a:solidFill>
            <a:prstDash val="solid"/>
          </a:ln>
        </p:spPr>
      </p:sp>
      <p:sp>
        <p:nvSpPr>
          <p:cNvPr id="6" name="Text 3"/>
          <p:cNvSpPr/>
          <p:nvPr/>
        </p:nvSpPr>
        <p:spPr>
          <a:xfrm>
            <a:off x="594360" y="2907792"/>
            <a:ext cx="6217920" cy="502920"/>
          </a:xfrm>
          <a:prstGeom prst="rect">
            <a:avLst/>
          </a:prstGeom>
          <a:noFill/>
          <a:ln/>
        </p:spPr>
        <p:txBody>
          <a:bodyPr wrap="square" lIns="0" tIns="0" rIns="0" bIns="0" rtlCol="0" anchor="ctr">
            <a:normAutofit/>
          </a:bodyPr>
          <a:lstStyle/>
          <a:p>
            <a:pPr indent="0" marL="0">
              <a:buNone/>
            </a:pPr>
            <a:r>
              <a:rPr lang="en-US" sz="1800" dirty="0">
                <a:solidFill>
                  <a:srgbClr val="1F2937"/>
                </a:solidFill>
              </a:rPr>
              <a:t>Assemblée générale de l’École des Grands-Parents Européens</a:t>
            </a:r>
            <a:endParaRPr lang="en-US" sz="1800" dirty="0"/>
          </a:p>
        </p:txBody>
      </p:sp>
      <p:sp>
        <p:nvSpPr>
          <p:cNvPr id="7" name="Text 4"/>
          <p:cNvSpPr/>
          <p:nvPr/>
        </p:nvSpPr>
        <p:spPr>
          <a:xfrm>
            <a:off x="594360" y="3886200"/>
            <a:ext cx="8686800" cy="685800"/>
          </a:xfrm>
          <a:prstGeom prst="rect">
            <a:avLst/>
          </a:prstGeom>
          <a:noFill/>
          <a:ln/>
        </p:spPr>
        <p:txBody>
          <a:bodyPr wrap="square" lIns="254" tIns="254" rIns="254" bIns="254" rtlCol="0" anchor="ctr">
            <a:normAutofit/>
          </a:bodyPr>
          <a:lstStyle/>
          <a:p>
            <a:pPr indent="0" marL="0">
              <a:buNone/>
            </a:pPr>
            <a:r>
              <a:rPr lang="en-US" sz="2000" dirty="0">
                <a:solidFill>
                  <a:srgbClr val="1F2937"/>
                </a:solidFill>
              </a:rPr>
              <a:t>Une conférence simple et positive : comprendre ce qui se joue pour nous, et pour les générations qui viennent.</a:t>
            </a:r>
            <a:endParaRPr lang="en-US" sz="2000" dirty="0"/>
          </a:p>
        </p:txBody>
      </p:sp>
      <p:sp>
        <p:nvSpPr>
          <p:cNvPr id="8" name="Text 5"/>
          <p:cNvSpPr/>
          <p:nvPr/>
        </p:nvSpPr>
        <p:spPr>
          <a:xfrm>
            <a:off x="502920" y="6446520"/>
            <a:ext cx="5486400" cy="228600"/>
          </a:xfrm>
          <a:prstGeom prst="rect">
            <a:avLst/>
          </a:prstGeom>
          <a:noFill/>
          <a:ln/>
        </p:spPr>
        <p:txBody>
          <a:bodyPr wrap="square" lIns="0" tIns="0" rIns="0" bIns="0" rtlCol="0" anchor="ctr">
            <a:normAutofit/>
          </a:bodyPr>
          <a:lstStyle/>
          <a:p>
            <a:pPr indent="0" marL="0">
              <a:buNone/>
            </a:pPr>
            <a:r>
              <a:rPr lang="en-US" sz="850" dirty="0">
                <a:solidFill>
                  <a:srgbClr val="64748B"/>
                </a:solidFill>
                <a:latin typeface="Aptos" pitchFamily="34" charset="0"/>
                <a:ea typeface="Aptos" pitchFamily="34" charset="-122"/>
                <a:cs typeface="Aptos" pitchFamily="34" charset="-120"/>
              </a:rPr>
              <a:t>École des Grands-Parents Européens • 1</a:t>
            </a:r>
            <a:endParaRPr lang="en-US" sz="850" dirty="0"/>
          </a:p>
        </p:txBody>
      </p:sp>
      <p:pic>
        <p:nvPicPr>
          <p:cNvPr id="9" name="Picture 8" descr="a_clean_white_background_with_a_flat_vector_logo_d_1.png"/>
          <p:cNvPicPr>
            <a:picLocks noChangeAspect="1"/>
          </p:cNvPicPr>
          <p:nvPr/>
        </p:nvPicPr>
        <p:blipFill>
          <a:blip r:embed="rId4"/>
          <a:stretch>
            <a:fillRect/>
          </a:stretch>
        </p:blipFill>
        <p:spPr>
          <a:xfrm>
            <a:off x="10975543" y="5996178"/>
            <a:ext cx="1051560" cy="78867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594360" y="320040"/>
            <a:ext cx="6492240" cy="256032"/>
          </a:xfrm>
          <a:prstGeom prst="rect">
            <a:avLst/>
          </a:prstGeom>
          <a:noFill/>
          <a:ln/>
        </p:spPr>
        <p:txBody>
          <a:bodyPr wrap="square" lIns="0" tIns="0" rIns="0" bIns="0" rtlCol="0" anchor="ctr">
            <a:normAutofit/>
          </a:bodyPr>
          <a:lstStyle/>
          <a:p>
            <a:pPr indent="0" marL="0">
              <a:buNone/>
            </a:pPr>
            <a:r>
              <a:rPr lang="en-US" sz="1050" b="1" dirty="0">
                <a:solidFill>
                  <a:srgbClr val="1E62B5"/>
                </a:solidFill>
              </a:rPr>
              <a:t>9. DÉMOCRATIE, FRONTIÈRES, ÉLARGISSEMENT</a:t>
            </a:r>
            <a:endParaRPr lang="en-US" sz="1050" dirty="0"/>
          </a:p>
        </p:txBody>
      </p:sp>
      <p:sp>
        <p:nvSpPr>
          <p:cNvPr id="3" name="Text 1"/>
          <p:cNvSpPr/>
          <p:nvPr/>
        </p:nvSpPr>
        <p:spPr>
          <a:xfrm>
            <a:off x="566928" y="658368"/>
            <a:ext cx="6492240" cy="594360"/>
          </a:xfrm>
          <a:prstGeom prst="rect">
            <a:avLst/>
          </a:prstGeom>
          <a:noFill/>
          <a:ln/>
        </p:spPr>
        <p:txBody>
          <a:bodyPr wrap="square" lIns="254" tIns="254" rIns="254" bIns="254" rtlCol="0" anchor="ctr">
            <a:normAutofit/>
          </a:bodyPr>
          <a:lstStyle/>
          <a:p>
            <a:pPr indent="0" marL="0">
              <a:buNone/>
            </a:pPr>
            <a:r>
              <a:rPr lang="en-US" sz="3000" b="1" dirty="0">
                <a:solidFill>
                  <a:srgbClr val="173B7A"/>
                </a:solidFill>
                <a:latin typeface="Aptos Display" pitchFamily="34" charset="0"/>
                <a:ea typeface="Aptos Display" pitchFamily="34" charset="-122"/>
                <a:cs typeface="Aptos Display" pitchFamily="34" charset="-120"/>
              </a:rPr>
              <a:t>Tenir ensemble l’ouverture et les règles</a:t>
            </a:r>
            <a:endParaRPr lang="en-US" sz="3000" dirty="0"/>
          </a:p>
        </p:txBody>
      </p:sp>
      <p:sp>
        <p:nvSpPr>
          <p:cNvPr id="4" name="Text 2"/>
          <p:cNvSpPr/>
          <p:nvPr/>
        </p:nvSpPr>
        <p:spPr>
          <a:xfrm>
            <a:off x="777240" y="1463040"/>
            <a:ext cx="5486400" cy="457200"/>
          </a:xfrm>
          <a:prstGeom prst="rect">
            <a:avLst/>
          </a:prstGeom>
          <a:noFill/>
          <a:ln/>
        </p:spPr>
        <p:txBody>
          <a:bodyPr wrap="square" lIns="0" tIns="0" rIns="0" bIns="0" rtlCol="0" anchor="ctr">
            <a:normAutofit/>
          </a:bodyPr>
          <a:lstStyle/>
          <a:p>
            <a:pPr indent="0" marL="0">
              <a:buNone/>
            </a:pPr>
            <a:r>
              <a:rPr lang="en-US" sz="2400" b="1" dirty="0">
                <a:solidFill>
                  <a:srgbClr val="173B7A"/>
                </a:solidFill>
              </a:rPr>
              <a:t>Trois équilibres difficiles</a:t>
            </a:r>
            <a:endParaRPr lang="en-US" sz="2400" dirty="0"/>
          </a:p>
        </p:txBody>
      </p:sp>
      <p:sp>
        <p:nvSpPr>
          <p:cNvPr id="5" name="Text 3"/>
          <p:cNvSpPr/>
          <p:nvPr/>
        </p:nvSpPr>
        <p:spPr>
          <a:xfrm>
            <a:off x="1005840" y="2286000"/>
            <a:ext cx="5120640" cy="1499616"/>
          </a:xfrm>
          <a:prstGeom prst="rect">
            <a:avLst/>
          </a:prstGeom>
          <a:noFill/>
          <a:ln/>
        </p:spPr>
        <p:txBody>
          <a:bodyPr wrap="square" lIns="254" tIns="254" rIns="254" bIns="254" rtlCol="0" anchor="ctr">
            <a:normAutofit/>
          </a:bodyPr>
          <a:lstStyle/>
          <a:p>
            <a:pPr indent="0" marL="0">
              <a:buNone/>
            </a:pPr>
            <a:r>
              <a:rPr lang="en-US" sz="2200" dirty="0">
                <a:solidFill>
                  <a:srgbClr val="1F2937"/>
                </a:solidFill>
              </a:rPr>
              <a:t>• accueillir sans désorganiser</a:t>
            </a:r>
            <a:endParaRPr lang="en-US" sz="2200" dirty="0"/>
          </a:p>
          <a:p>
            <a:pPr indent="0" marL="0">
              <a:buNone/>
            </a:pPr>
            <a:r>
              <a:rPr lang="en-US" sz="2200" dirty="0">
                <a:solidFill>
                  <a:srgbClr val="1F2937"/>
                </a:solidFill>
              </a:rPr>
              <a:t>• élargir sans diluer</a:t>
            </a:r>
            <a:endParaRPr lang="en-US" sz="2200" dirty="0"/>
          </a:p>
          <a:p>
            <a:pPr indent="0" marL="0">
              <a:buNone/>
            </a:pPr>
            <a:r>
              <a:rPr lang="en-US" sz="2200" dirty="0">
                <a:solidFill>
                  <a:srgbClr val="1F2937"/>
                </a:solidFill>
              </a:rPr>
              <a:t>• débattre sans fracturer</a:t>
            </a:r>
            <a:endParaRPr lang="en-US" sz="2200" dirty="0"/>
          </a:p>
        </p:txBody>
      </p:sp>
      <p:sp>
        <p:nvSpPr>
          <p:cNvPr id="6" name="Text 4"/>
          <p:cNvSpPr/>
          <p:nvPr/>
        </p:nvSpPr>
        <p:spPr>
          <a:xfrm>
            <a:off x="6355080" y="1874520"/>
            <a:ext cx="4846320" cy="1417320"/>
          </a:xfrm>
          <a:prstGeom prst="rect">
            <a:avLst/>
          </a:prstGeom>
          <a:noFill/>
          <a:ln/>
        </p:spPr>
        <p:txBody>
          <a:bodyPr wrap="square" lIns="254" tIns="254" rIns="254" bIns="254" rtlCol="0" anchor="ctr">
            <a:normAutofit/>
          </a:bodyPr>
          <a:lstStyle/>
          <a:p>
            <a:pPr indent="0" marL="0">
              <a:buNone/>
            </a:pPr>
            <a:r>
              <a:rPr lang="en-US" sz="2300" b="1" dirty="0">
                <a:solidFill>
                  <a:srgbClr val="173B7A"/>
                </a:solidFill>
              </a:rPr>
              <a:t>La démocratie européenne n’est pas l’absence de désaccord : c’est une manière de régler les désaccords sans se détruire.</a:t>
            </a:r>
            <a:endParaRPr lang="en-US" sz="2300" dirty="0"/>
          </a:p>
        </p:txBody>
      </p:sp>
      <p:sp>
        <p:nvSpPr>
          <p:cNvPr id="7" name="Text 5"/>
          <p:cNvSpPr/>
          <p:nvPr/>
        </p:nvSpPr>
        <p:spPr>
          <a:xfrm>
            <a:off x="6355080" y="4160520"/>
            <a:ext cx="4846320" cy="731520"/>
          </a:xfrm>
          <a:prstGeom prst="rect">
            <a:avLst/>
          </a:prstGeom>
          <a:noFill/>
          <a:ln/>
        </p:spPr>
        <p:txBody>
          <a:bodyPr wrap="square" lIns="254" tIns="254" rIns="254" bIns="254" rtlCol="0" anchor="ctr">
            <a:normAutofit/>
          </a:bodyPr>
          <a:lstStyle/>
          <a:p>
            <a:pPr indent="0" marL="0">
              <a:buNone/>
            </a:pPr>
            <a:r>
              <a:rPr lang="en-US" sz="2000" dirty="0">
                <a:solidFill>
                  <a:srgbClr val="1F2937"/>
                </a:solidFill>
              </a:rPr>
              <a:t>L’Europe doit rester fidèle à ses valeurs, tout en montrant qu’elle sait décider.</a:t>
            </a:r>
            <a:endParaRPr lang="en-US" sz="2000" dirty="0"/>
          </a:p>
        </p:txBody>
      </p:sp>
      <p:sp>
        <p:nvSpPr>
          <p:cNvPr id="8" name="Text 6"/>
          <p:cNvSpPr/>
          <p:nvPr/>
        </p:nvSpPr>
        <p:spPr>
          <a:xfrm>
            <a:off x="502920" y="6446520"/>
            <a:ext cx="5486400" cy="228600"/>
          </a:xfrm>
          <a:prstGeom prst="rect">
            <a:avLst/>
          </a:prstGeom>
          <a:noFill/>
          <a:ln/>
        </p:spPr>
        <p:txBody>
          <a:bodyPr wrap="square" lIns="0" tIns="0" rIns="0" bIns="0" rtlCol="0" anchor="ctr">
            <a:normAutofit/>
          </a:bodyPr>
          <a:lstStyle/>
          <a:p>
            <a:pPr indent="0" marL="0">
              <a:buNone/>
            </a:pPr>
            <a:r>
              <a:rPr lang="en-US" sz="850" dirty="0">
                <a:solidFill>
                  <a:srgbClr val="64748B"/>
                </a:solidFill>
                <a:latin typeface="Aptos" pitchFamily="34" charset="0"/>
                <a:ea typeface="Aptos" pitchFamily="34" charset="-122"/>
                <a:cs typeface="Aptos" pitchFamily="34" charset="-120"/>
              </a:rPr>
              <a:t>École des Grands-Parents Européens • 10</a:t>
            </a:r>
            <a:endParaRPr lang="en-US" sz="850" dirty="0"/>
          </a:p>
        </p:txBody>
      </p:sp>
      <p:pic>
        <p:nvPicPr>
          <p:cNvPr id="9" name="Picture 8" descr="a_clean_white_background_with_a_flat_vector_logo_d_1.png"/>
          <p:cNvPicPr>
            <a:picLocks noChangeAspect="1"/>
          </p:cNvPicPr>
          <p:nvPr/>
        </p:nvPicPr>
        <p:blipFill>
          <a:blip r:embed="rId3"/>
          <a:stretch>
            <a:fillRect/>
          </a:stretch>
        </p:blipFill>
        <p:spPr>
          <a:xfrm>
            <a:off x="10975543" y="5996178"/>
            <a:ext cx="1051560" cy="78867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594360" y="320040"/>
            <a:ext cx="6492240" cy="256032"/>
          </a:xfrm>
          <a:prstGeom prst="rect">
            <a:avLst/>
          </a:prstGeom>
          <a:noFill/>
          <a:ln/>
        </p:spPr>
        <p:txBody>
          <a:bodyPr wrap="square" lIns="0" tIns="0" rIns="0" bIns="0" rtlCol="0" anchor="ctr">
            <a:normAutofit/>
          </a:bodyPr>
          <a:lstStyle/>
          <a:p>
            <a:pPr indent="0" marL="0">
              <a:buNone/>
            </a:pPr>
            <a:r>
              <a:rPr lang="en-US" sz="1050" b="1" dirty="0">
                <a:solidFill>
                  <a:srgbClr val="1E62B5"/>
                </a:solidFill>
              </a:rPr>
              <a:t>CONCLUSION</a:t>
            </a:r>
            <a:endParaRPr lang="en-US" sz="1050" dirty="0"/>
          </a:p>
        </p:txBody>
      </p:sp>
      <p:sp>
        <p:nvSpPr>
          <p:cNvPr id="3" name="Text 1"/>
          <p:cNvSpPr/>
          <p:nvPr/>
        </p:nvSpPr>
        <p:spPr>
          <a:xfrm>
            <a:off x="566928" y="658368"/>
            <a:ext cx="6492240" cy="594360"/>
          </a:xfrm>
          <a:prstGeom prst="rect">
            <a:avLst/>
          </a:prstGeom>
          <a:noFill/>
          <a:ln/>
        </p:spPr>
        <p:txBody>
          <a:bodyPr wrap="square" lIns="254" tIns="254" rIns="254" bIns="254" rtlCol="0" anchor="ctr">
            <a:normAutofit/>
          </a:bodyPr>
          <a:lstStyle/>
          <a:p>
            <a:pPr indent="0" marL="0">
              <a:buNone/>
            </a:pPr>
            <a:r>
              <a:rPr lang="en-US" sz="3000" b="1" dirty="0">
                <a:solidFill>
                  <a:srgbClr val="173B7A"/>
                </a:solidFill>
                <a:latin typeface="Aptos Display" pitchFamily="34" charset="0"/>
                <a:ea typeface="Aptos Display" pitchFamily="34" charset="-122"/>
                <a:cs typeface="Aptos Display" pitchFamily="34" charset="-120"/>
              </a:rPr>
              <a:t>L’Europe : un héritage à faire vivre</a:t>
            </a:r>
            <a:endParaRPr lang="en-US" sz="3000" dirty="0"/>
          </a:p>
        </p:txBody>
      </p:sp>
      <p:sp>
        <p:nvSpPr>
          <p:cNvPr id="4" name="Text 2"/>
          <p:cNvSpPr/>
          <p:nvPr/>
        </p:nvSpPr>
        <p:spPr>
          <a:xfrm>
            <a:off x="822960" y="1508760"/>
            <a:ext cx="6400800" cy="411480"/>
          </a:xfrm>
          <a:prstGeom prst="rect">
            <a:avLst/>
          </a:prstGeom>
          <a:noFill/>
          <a:ln/>
        </p:spPr>
        <p:txBody>
          <a:bodyPr wrap="square" lIns="0" tIns="0" rIns="0" bIns="0" rtlCol="0" anchor="ctr">
            <a:normAutofit/>
          </a:bodyPr>
          <a:lstStyle/>
          <a:p>
            <a:pPr indent="0" marL="0">
              <a:buNone/>
            </a:pPr>
            <a:r>
              <a:rPr lang="en-US" sz="2200" dirty="0">
                <a:solidFill>
                  <a:srgbClr val="1F2937"/>
                </a:solidFill>
              </a:rPr>
              <a:t>Ce que l’Europe nous demande aujourd’hui :</a:t>
            </a:r>
            <a:endParaRPr lang="en-US" sz="2200" dirty="0"/>
          </a:p>
        </p:txBody>
      </p:sp>
      <p:sp>
        <p:nvSpPr>
          <p:cNvPr id="5" name="Text 3"/>
          <p:cNvSpPr/>
          <p:nvPr/>
        </p:nvSpPr>
        <p:spPr>
          <a:xfrm>
            <a:off x="1005840" y="2240280"/>
            <a:ext cx="7863840" cy="1938528"/>
          </a:xfrm>
          <a:prstGeom prst="rect">
            <a:avLst/>
          </a:prstGeom>
          <a:noFill/>
          <a:ln/>
        </p:spPr>
        <p:txBody>
          <a:bodyPr wrap="square" lIns="254" tIns="254" rIns="254" bIns="254" rtlCol="0" anchor="ctr">
            <a:normAutofit/>
          </a:bodyPr>
          <a:lstStyle/>
          <a:p>
            <a:pPr indent="0" marL="0">
              <a:buNone/>
            </a:pPr>
            <a:r>
              <a:rPr lang="en-US" sz="2100" dirty="0">
                <a:solidFill>
                  <a:srgbClr val="1F2937"/>
                </a:solidFill>
              </a:rPr>
              <a:t>• ne pas oublier pourquoi elle existe</a:t>
            </a:r>
            <a:endParaRPr lang="en-US" sz="2100" dirty="0"/>
          </a:p>
          <a:p>
            <a:pPr indent="0" marL="0">
              <a:buNone/>
            </a:pPr>
            <a:r>
              <a:rPr lang="en-US" sz="2100" dirty="0">
                <a:solidFill>
                  <a:srgbClr val="1F2937"/>
                </a:solidFill>
              </a:rPr>
              <a:t>• ne pas avoir peur de la rendre plus forte</a:t>
            </a:r>
            <a:endParaRPr lang="en-US" sz="2100" dirty="0"/>
          </a:p>
          <a:p>
            <a:pPr indent="0" marL="0">
              <a:buNone/>
            </a:pPr>
            <a:r>
              <a:rPr lang="en-US" sz="2100" dirty="0">
                <a:solidFill>
                  <a:srgbClr val="1F2937"/>
                </a:solidFill>
              </a:rPr>
              <a:t>• ne pas laisser les sujets difficiles aux seuls colères</a:t>
            </a:r>
            <a:endParaRPr lang="en-US" sz="2100" dirty="0"/>
          </a:p>
          <a:p>
            <a:pPr indent="0" marL="0">
              <a:buNone/>
            </a:pPr>
            <a:r>
              <a:rPr lang="en-US" sz="2100" dirty="0">
                <a:solidFill>
                  <a:srgbClr val="1F2937"/>
                </a:solidFill>
              </a:rPr>
              <a:t>• transmettre aux jeunes une Europe habitable, libre et pacifique</a:t>
            </a:r>
            <a:endParaRPr lang="en-US" sz="2100" dirty="0"/>
          </a:p>
        </p:txBody>
      </p:sp>
      <p:sp>
        <p:nvSpPr>
          <p:cNvPr id="6" name="Text 4"/>
          <p:cNvSpPr/>
          <p:nvPr/>
        </p:nvSpPr>
        <p:spPr>
          <a:xfrm>
            <a:off x="822960" y="5486400"/>
            <a:ext cx="9966960" cy="502920"/>
          </a:xfrm>
          <a:prstGeom prst="rect">
            <a:avLst/>
          </a:prstGeom>
          <a:noFill/>
          <a:ln/>
        </p:spPr>
        <p:txBody>
          <a:bodyPr wrap="square" lIns="0" tIns="0" rIns="0" bIns="0" rtlCol="0" anchor="ctr">
            <a:normAutofit/>
          </a:bodyPr>
          <a:lstStyle/>
          <a:p>
            <a:pPr indent="0" marL="0">
              <a:buNone/>
            </a:pPr>
            <a:r>
              <a:rPr lang="en-US" sz="2600" b="1" dirty="0">
                <a:solidFill>
                  <a:srgbClr val="173B7A"/>
                </a:solidFill>
              </a:rPr>
              <a:t>La paix n’est pas une nostalgie. C’est un travail quotidien.</a:t>
            </a:r>
            <a:endParaRPr lang="en-US" sz="2600" dirty="0"/>
          </a:p>
        </p:txBody>
      </p:sp>
      <p:sp>
        <p:nvSpPr>
          <p:cNvPr id="7" name="Text 5"/>
          <p:cNvSpPr/>
          <p:nvPr/>
        </p:nvSpPr>
        <p:spPr>
          <a:xfrm>
            <a:off x="502920" y="6446520"/>
            <a:ext cx="5486400" cy="228600"/>
          </a:xfrm>
          <a:prstGeom prst="rect">
            <a:avLst/>
          </a:prstGeom>
          <a:noFill/>
          <a:ln/>
        </p:spPr>
        <p:txBody>
          <a:bodyPr wrap="square" lIns="0" tIns="0" rIns="0" bIns="0" rtlCol="0" anchor="ctr">
            <a:normAutofit/>
          </a:bodyPr>
          <a:lstStyle/>
          <a:p>
            <a:pPr indent="0" marL="0">
              <a:buNone/>
            </a:pPr>
            <a:r>
              <a:rPr lang="en-US" sz="850" dirty="0">
                <a:solidFill>
                  <a:srgbClr val="64748B"/>
                </a:solidFill>
                <a:latin typeface="Aptos" pitchFamily="34" charset="0"/>
                <a:ea typeface="Aptos" pitchFamily="34" charset="-122"/>
                <a:cs typeface="Aptos" pitchFamily="34" charset="-120"/>
              </a:rPr>
              <a:t>École des Grands-Parents Européens • 11</a:t>
            </a:r>
            <a:endParaRPr lang="en-US" sz="850" dirty="0"/>
          </a:p>
        </p:txBody>
      </p:sp>
      <p:pic>
        <p:nvPicPr>
          <p:cNvPr id="8" name="Picture 7" descr="a_clean_white_background_with_a_flat_vector_logo_d_1.png"/>
          <p:cNvPicPr>
            <a:picLocks noChangeAspect="1"/>
          </p:cNvPicPr>
          <p:nvPr/>
        </p:nvPicPr>
        <p:blipFill>
          <a:blip r:embed="rId3"/>
          <a:stretch>
            <a:fillRect/>
          </a:stretch>
        </p:blipFill>
        <p:spPr>
          <a:xfrm>
            <a:off x="10975543" y="5996178"/>
            <a:ext cx="1051560" cy="78867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594360" y="320040"/>
            <a:ext cx="6492240" cy="256032"/>
          </a:xfrm>
          <a:prstGeom prst="rect">
            <a:avLst/>
          </a:prstGeom>
          <a:noFill/>
          <a:ln/>
        </p:spPr>
        <p:txBody>
          <a:bodyPr wrap="square" lIns="0" tIns="0" rIns="0" bIns="0" rtlCol="0" anchor="ctr">
            <a:normAutofit/>
          </a:bodyPr>
          <a:lstStyle/>
          <a:p>
            <a:pPr indent="0" marL="0">
              <a:buNone/>
            </a:pPr>
            <a:r>
              <a:rPr lang="en-US" sz="1050" b="1" dirty="0">
                <a:solidFill>
                  <a:srgbClr val="1E62B5"/>
                </a:solidFill>
              </a:rPr>
              <a:t>SOURCES PRINCIPALES</a:t>
            </a:r>
            <a:endParaRPr lang="en-US" sz="1050" dirty="0"/>
          </a:p>
        </p:txBody>
      </p:sp>
      <p:sp>
        <p:nvSpPr>
          <p:cNvPr id="3" name="Text 1"/>
          <p:cNvSpPr/>
          <p:nvPr/>
        </p:nvSpPr>
        <p:spPr>
          <a:xfrm>
            <a:off x="566928" y="658368"/>
            <a:ext cx="6492240" cy="594360"/>
          </a:xfrm>
          <a:prstGeom prst="rect">
            <a:avLst/>
          </a:prstGeom>
          <a:noFill/>
          <a:ln/>
        </p:spPr>
        <p:txBody>
          <a:bodyPr wrap="square" lIns="254" tIns="254" rIns="254" bIns="254" rtlCol="0" anchor="ctr">
            <a:normAutofit/>
          </a:bodyPr>
          <a:lstStyle/>
          <a:p>
            <a:pPr indent="0" marL="0">
              <a:buNone/>
            </a:pPr>
            <a:r>
              <a:rPr lang="en-US" sz="3000" b="1" dirty="0">
                <a:solidFill>
                  <a:srgbClr val="173B7A"/>
                </a:solidFill>
                <a:latin typeface="Aptos Display" pitchFamily="34" charset="0"/>
                <a:ea typeface="Aptos Display" pitchFamily="34" charset="-122"/>
                <a:cs typeface="Aptos Display" pitchFamily="34" charset="-120"/>
              </a:rPr>
              <a:t>Pour approfondir sans se noyer</a:t>
            </a:r>
            <a:endParaRPr lang="en-US" sz="3000" dirty="0"/>
          </a:p>
        </p:txBody>
      </p:sp>
      <p:sp>
        <p:nvSpPr>
          <p:cNvPr id="4" name="Text 2"/>
          <p:cNvSpPr/>
          <p:nvPr/>
        </p:nvSpPr>
        <p:spPr>
          <a:xfrm>
            <a:off x="868680" y="1600200"/>
            <a:ext cx="10241280" cy="2377440"/>
          </a:xfrm>
          <a:prstGeom prst="rect">
            <a:avLst/>
          </a:prstGeom>
          <a:noFill/>
          <a:ln/>
        </p:spPr>
        <p:txBody>
          <a:bodyPr wrap="square" lIns="254" tIns="254" rIns="254" bIns="254" rtlCol="0" anchor="ctr">
            <a:normAutofit/>
          </a:bodyPr>
          <a:lstStyle/>
          <a:p>
            <a:pPr indent="0" marL="0">
              <a:buNone/>
            </a:pPr>
            <a:r>
              <a:rPr lang="en-US" sz="1800" dirty="0">
                <a:solidFill>
                  <a:srgbClr val="1F2937"/>
                </a:solidFill>
              </a:rPr>
              <a:t>• Déclaration Schuman, 9 mai 1950 — Union européenne / Conseil européen</a:t>
            </a:r>
            <a:endParaRPr lang="en-US" sz="1800" dirty="0"/>
          </a:p>
          <a:p>
            <a:pPr indent="0" marL="0">
              <a:buNone/>
            </a:pPr>
            <a:r>
              <a:rPr lang="en-US" sz="1800" dirty="0">
                <a:solidFill>
                  <a:srgbClr val="1F2937"/>
                </a:solidFill>
              </a:rPr>
              <a:t>• Priorités de l’Union européenne 2024-2029 — Conseil européen et Commission européenne</a:t>
            </a:r>
            <a:endParaRPr lang="en-US" sz="1800" dirty="0"/>
          </a:p>
          <a:p>
            <a:pPr indent="0" marL="0">
              <a:buNone/>
            </a:pPr>
            <a:r>
              <a:rPr lang="en-US" sz="1800" dirty="0">
                <a:solidFill>
                  <a:srgbClr val="1F2937"/>
                </a:solidFill>
              </a:rPr>
              <a:t>• Marché unique : chiffres clés — Commission européenne</a:t>
            </a:r>
            <a:endParaRPr lang="en-US" sz="1800" dirty="0"/>
          </a:p>
          <a:p>
            <a:pPr indent="0" marL="0">
              <a:buNone/>
            </a:pPr>
            <a:r>
              <a:rPr lang="en-US" sz="1800" dirty="0">
                <a:solidFill>
                  <a:srgbClr val="1F2937"/>
                </a:solidFill>
              </a:rPr>
              <a:t>• Population et vieillissement — Eurostat</a:t>
            </a:r>
            <a:endParaRPr lang="en-US" sz="1800" dirty="0"/>
          </a:p>
          <a:p>
            <a:pPr indent="0" marL="0">
              <a:buNone/>
            </a:pPr>
            <a:r>
              <a:rPr lang="en-US" sz="1800" dirty="0">
                <a:solidFill>
                  <a:srgbClr val="1F2937"/>
                </a:solidFill>
              </a:rPr>
              <a:t>• Prix Nobel de la paix 2012 — NobelPrize.org</a:t>
            </a:r>
            <a:endParaRPr lang="en-US" sz="1800" dirty="0"/>
          </a:p>
        </p:txBody>
      </p:sp>
      <p:sp>
        <p:nvSpPr>
          <p:cNvPr id="5" name="Text 3"/>
          <p:cNvSpPr/>
          <p:nvPr/>
        </p:nvSpPr>
        <p:spPr>
          <a:xfrm>
            <a:off x="868680" y="5166360"/>
            <a:ext cx="10058400" cy="566928"/>
          </a:xfrm>
          <a:prstGeom prst="rect">
            <a:avLst/>
          </a:prstGeom>
          <a:noFill/>
          <a:ln/>
        </p:spPr>
        <p:txBody>
          <a:bodyPr wrap="square" lIns="0" tIns="0" rIns="0" bIns="0" rtlCol="0" anchor="ctr">
            <a:normAutofit/>
          </a:bodyPr>
          <a:lstStyle/>
          <a:p>
            <a:pPr indent="0" marL="0">
              <a:buNone/>
            </a:pPr>
            <a:r>
              <a:rPr lang="en-US" sz="2100" b="1" dirty="0">
                <a:solidFill>
                  <a:srgbClr val="173B7A"/>
                </a:solidFill>
              </a:rPr>
              <a:t>Idée finale : l’Europe n’est pas parfaite, mais elle reste notre meilleure méthode pour transformer les crises en décisions communes.</a:t>
            </a:r>
            <a:endParaRPr lang="en-US" sz="2100" dirty="0"/>
          </a:p>
        </p:txBody>
      </p:sp>
      <p:sp>
        <p:nvSpPr>
          <p:cNvPr id="6" name="Text 4"/>
          <p:cNvSpPr/>
          <p:nvPr/>
        </p:nvSpPr>
        <p:spPr>
          <a:xfrm>
            <a:off x="502920" y="6446520"/>
            <a:ext cx="5486400" cy="228600"/>
          </a:xfrm>
          <a:prstGeom prst="rect">
            <a:avLst/>
          </a:prstGeom>
          <a:noFill/>
          <a:ln/>
        </p:spPr>
        <p:txBody>
          <a:bodyPr wrap="square" lIns="0" tIns="0" rIns="0" bIns="0" rtlCol="0" anchor="ctr">
            <a:normAutofit/>
          </a:bodyPr>
          <a:lstStyle/>
          <a:p>
            <a:pPr indent="0" marL="0">
              <a:buNone/>
            </a:pPr>
            <a:r>
              <a:rPr lang="en-US" sz="850" dirty="0">
                <a:solidFill>
                  <a:srgbClr val="64748B"/>
                </a:solidFill>
                <a:latin typeface="Aptos" pitchFamily="34" charset="0"/>
                <a:ea typeface="Aptos" pitchFamily="34" charset="-122"/>
                <a:cs typeface="Aptos" pitchFamily="34" charset="-120"/>
              </a:rPr>
              <a:t>École des Grands-Parents Européens • 12</a:t>
            </a:r>
            <a:endParaRPr lang="en-US" sz="850" dirty="0"/>
          </a:p>
        </p:txBody>
      </p:sp>
      <p:pic>
        <p:nvPicPr>
          <p:cNvPr id="7" name="Picture 6" descr="a_clean_white_background_with_a_flat_vector_logo_d_1.png"/>
          <p:cNvPicPr>
            <a:picLocks noChangeAspect="1"/>
          </p:cNvPicPr>
          <p:nvPr/>
        </p:nvPicPr>
        <p:blipFill>
          <a:blip r:embed="rId3"/>
          <a:stretch>
            <a:fillRect/>
          </a:stretch>
        </p:blipFill>
        <p:spPr>
          <a:xfrm>
            <a:off x="10975543" y="5996178"/>
            <a:ext cx="1051560" cy="78867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594360" y="320040"/>
            <a:ext cx="6492240" cy="256032"/>
          </a:xfrm>
          <a:prstGeom prst="rect">
            <a:avLst/>
          </a:prstGeom>
          <a:noFill/>
          <a:ln/>
        </p:spPr>
        <p:txBody>
          <a:bodyPr wrap="square" lIns="0" tIns="0" rIns="0" bIns="0" rtlCol="0" anchor="ctr">
            <a:normAutofit/>
          </a:bodyPr>
          <a:lstStyle/>
          <a:p>
            <a:pPr indent="0" marL="0">
              <a:buNone/>
            </a:pPr>
            <a:r>
              <a:rPr lang="en-US" sz="1050" b="1" dirty="0">
                <a:solidFill>
                  <a:srgbClr val="1E62B5"/>
                </a:solidFill>
              </a:rPr>
              <a:t>1. LE POINT DE DÉPART</a:t>
            </a:r>
            <a:endParaRPr lang="en-US" sz="1050" dirty="0"/>
          </a:p>
        </p:txBody>
      </p:sp>
      <p:sp>
        <p:nvSpPr>
          <p:cNvPr id="3" name="Text 1"/>
          <p:cNvSpPr/>
          <p:nvPr/>
        </p:nvSpPr>
        <p:spPr>
          <a:xfrm>
            <a:off x="566928" y="658368"/>
            <a:ext cx="6492240" cy="594360"/>
          </a:xfrm>
          <a:prstGeom prst="rect">
            <a:avLst/>
          </a:prstGeom>
          <a:noFill/>
          <a:ln/>
        </p:spPr>
        <p:txBody>
          <a:bodyPr wrap="square" lIns="254" tIns="254" rIns="254" bIns="254" rtlCol="0" anchor="ctr">
            <a:normAutofit/>
          </a:bodyPr>
          <a:lstStyle/>
          <a:p>
            <a:pPr indent="0" marL="0">
              <a:buNone/>
            </a:pPr>
            <a:r>
              <a:rPr lang="en-US" sz="3000" b="1" dirty="0">
                <a:solidFill>
                  <a:srgbClr val="173B7A"/>
                </a:solidFill>
                <a:latin typeface="Aptos Display" pitchFamily="34" charset="0"/>
                <a:ea typeface="Aptos Display" pitchFamily="34" charset="-122"/>
                <a:cs typeface="Aptos Display" pitchFamily="34" charset="-120"/>
              </a:rPr>
              <a:t>L’Europe a été inventée pour la paix</a:t>
            </a:r>
            <a:endParaRPr lang="en-US" sz="3000" dirty="0"/>
          </a:p>
        </p:txBody>
      </p:sp>
      <p:pic>
        <p:nvPicPr>
          <p:cNvPr id="4" name="Image 0" descr="/mnt/data/schuman_ministers.jpeg">    </p:cNvPr>
          <p:cNvPicPr>
            <a:picLocks noChangeAspect="1"/>
          </p:cNvPicPr>
          <p:nvPr/>
        </p:nvPicPr>
        <p:blipFill>
          <a:blip r:embed="rId1"/>
          <a:srcRect l="11186" r="11186" t="0" b="0"/>
          <a:stretch/>
        </p:blipFill>
        <p:spPr>
          <a:xfrm>
            <a:off x="7543800" y="914400"/>
            <a:ext cx="4069080" cy="2788920"/>
          </a:xfrm>
          <a:prstGeom prst="rect">
            <a:avLst/>
          </a:prstGeom>
        </p:spPr>
      </p:pic>
      <p:sp>
        <p:nvSpPr>
          <p:cNvPr id="5" name="Text 2"/>
          <p:cNvSpPr/>
          <p:nvPr/>
        </p:nvSpPr>
        <p:spPr>
          <a:xfrm>
            <a:off x="640080" y="1508760"/>
            <a:ext cx="6309360" cy="411480"/>
          </a:xfrm>
          <a:prstGeom prst="rect">
            <a:avLst/>
          </a:prstGeom>
          <a:noFill/>
          <a:ln/>
        </p:spPr>
        <p:txBody>
          <a:bodyPr wrap="square" lIns="0" tIns="0" rIns="0" bIns="0" rtlCol="0" anchor="ctr">
            <a:normAutofit/>
          </a:bodyPr>
          <a:lstStyle/>
          <a:p>
            <a:pPr indent="0" marL="0">
              <a:buNone/>
            </a:pPr>
            <a:r>
              <a:rPr lang="en-US" sz="2000" dirty="0">
                <a:solidFill>
                  <a:srgbClr val="1F2937"/>
                </a:solidFill>
              </a:rPr>
              <a:t>Après 1945, l’idée est simple et révolutionnaire :</a:t>
            </a:r>
            <a:endParaRPr lang="en-US" sz="2000" dirty="0"/>
          </a:p>
        </p:txBody>
      </p:sp>
      <p:sp>
        <p:nvSpPr>
          <p:cNvPr id="6" name="Shape 3"/>
          <p:cNvSpPr/>
          <p:nvPr/>
        </p:nvSpPr>
        <p:spPr>
          <a:xfrm>
            <a:off x="640080" y="2148840"/>
            <a:ext cx="6309360" cy="1325880"/>
          </a:xfrm>
          <a:prstGeom prst="rect">
            <a:avLst/>
          </a:prstGeom>
          <a:solidFill>
            <a:srgbClr val="E9F2FF"/>
          </a:solidFill>
          <a:ln w="12700">
            <a:solidFill>
              <a:srgbClr val="D6E8FF">
                <a:alpha val="0"/>
              </a:srgbClr>
            </a:solidFill>
            <a:prstDash val="solid"/>
          </a:ln>
        </p:spPr>
      </p:sp>
      <p:sp>
        <p:nvSpPr>
          <p:cNvPr id="7" name="Text 4"/>
          <p:cNvSpPr/>
          <p:nvPr/>
        </p:nvSpPr>
        <p:spPr>
          <a:xfrm>
            <a:off x="914400" y="2350008"/>
            <a:ext cx="5760720" cy="960120"/>
          </a:xfrm>
          <a:prstGeom prst="rect">
            <a:avLst/>
          </a:prstGeom>
          <a:noFill/>
          <a:ln/>
        </p:spPr>
        <p:txBody>
          <a:bodyPr wrap="square" lIns="508" tIns="508" rIns="508" bIns="508" rtlCol="0" anchor="ctr">
            <a:normAutofit/>
          </a:bodyPr>
          <a:lstStyle/>
          <a:p>
            <a:pPr indent="0" marL="0">
              <a:buNone/>
            </a:pPr>
            <a:r>
              <a:rPr lang="en-US" sz="1800" i="1" dirty="0">
                <a:solidFill>
                  <a:srgbClr val="173B7A"/>
                </a:solidFill>
              </a:rPr>
              <a:t>« Organiser la coopération pour que la guerre devienne non seulement impensable, mais matériellement impossible. »</a:t>
            </a:r>
            <a:endParaRPr lang="en-US" sz="1800" dirty="0"/>
          </a:p>
        </p:txBody>
      </p:sp>
      <p:sp>
        <p:nvSpPr>
          <p:cNvPr id="8" name="Text 5"/>
          <p:cNvSpPr/>
          <p:nvPr/>
        </p:nvSpPr>
        <p:spPr>
          <a:xfrm>
            <a:off x="822960" y="3977640"/>
            <a:ext cx="6035040" cy="1499616"/>
          </a:xfrm>
          <a:prstGeom prst="rect">
            <a:avLst/>
          </a:prstGeom>
          <a:noFill/>
          <a:ln/>
        </p:spPr>
        <p:txBody>
          <a:bodyPr wrap="square" lIns="254" tIns="254" rIns="254" bIns="254" rtlCol="0" anchor="ctr">
            <a:normAutofit/>
          </a:bodyPr>
          <a:lstStyle/>
          <a:p>
            <a:pPr indent="0" marL="0">
              <a:buNone/>
            </a:pPr>
            <a:r>
              <a:rPr lang="en-US" sz="1800" dirty="0">
                <a:solidFill>
                  <a:srgbClr val="1F2937"/>
                </a:solidFill>
              </a:rPr>
              <a:t>• 1950 : déclaration Schuman</a:t>
            </a:r>
            <a:endParaRPr lang="en-US" sz="1800" dirty="0"/>
          </a:p>
          <a:p>
            <a:pPr indent="0" marL="0">
              <a:buNone/>
            </a:pPr>
            <a:r>
              <a:rPr lang="en-US" sz="1800" dirty="0">
                <a:solidFill>
                  <a:srgbClr val="1F2937"/>
                </a:solidFill>
              </a:rPr>
              <a:t>• charbon et acier mis en commun</a:t>
            </a:r>
            <a:endParaRPr lang="en-US" sz="1800" dirty="0"/>
          </a:p>
          <a:p>
            <a:pPr indent="0" marL="0">
              <a:buNone/>
            </a:pPr>
            <a:r>
              <a:rPr lang="en-US" sz="1800" dirty="0">
                <a:solidFill>
                  <a:srgbClr val="1F2937"/>
                </a:solidFill>
              </a:rPr>
              <a:t>• France et Allemagne réconciliées par des intérêts partagés</a:t>
            </a:r>
            <a:endParaRPr lang="en-US" sz="1800" dirty="0"/>
          </a:p>
        </p:txBody>
      </p:sp>
      <p:sp>
        <p:nvSpPr>
          <p:cNvPr id="9" name="Text 6"/>
          <p:cNvSpPr/>
          <p:nvPr/>
        </p:nvSpPr>
        <p:spPr>
          <a:xfrm>
            <a:off x="502920" y="6446520"/>
            <a:ext cx="5486400" cy="228600"/>
          </a:xfrm>
          <a:prstGeom prst="rect">
            <a:avLst/>
          </a:prstGeom>
          <a:noFill/>
          <a:ln/>
        </p:spPr>
        <p:txBody>
          <a:bodyPr wrap="square" lIns="0" tIns="0" rIns="0" bIns="0" rtlCol="0" anchor="ctr">
            <a:normAutofit/>
          </a:bodyPr>
          <a:lstStyle/>
          <a:p>
            <a:pPr indent="0" marL="0">
              <a:buNone/>
            </a:pPr>
            <a:r>
              <a:rPr lang="en-US" sz="850" dirty="0">
                <a:solidFill>
                  <a:srgbClr val="64748B"/>
                </a:solidFill>
                <a:latin typeface="Aptos" pitchFamily="34" charset="0"/>
                <a:ea typeface="Aptos" pitchFamily="34" charset="-122"/>
                <a:cs typeface="Aptos" pitchFamily="34" charset="-120"/>
              </a:rPr>
              <a:t>École des Grands-Parents Européens • 2</a:t>
            </a:r>
            <a:endParaRPr lang="en-US" sz="850" dirty="0"/>
          </a:p>
        </p:txBody>
      </p:sp>
      <p:pic>
        <p:nvPicPr>
          <p:cNvPr id="10" name="Picture 9" descr="a_clean_white_background_with_a_flat_vector_logo_d_1.png"/>
          <p:cNvPicPr>
            <a:picLocks noChangeAspect="1"/>
          </p:cNvPicPr>
          <p:nvPr/>
        </p:nvPicPr>
        <p:blipFill>
          <a:blip r:embed="rId4"/>
          <a:stretch>
            <a:fillRect/>
          </a:stretch>
        </p:blipFill>
        <p:spPr>
          <a:xfrm>
            <a:off x="10975543" y="5996178"/>
            <a:ext cx="1051560" cy="78867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594360" y="320040"/>
            <a:ext cx="6492240" cy="256032"/>
          </a:xfrm>
          <a:prstGeom prst="rect">
            <a:avLst/>
          </a:prstGeom>
          <a:noFill/>
          <a:ln/>
        </p:spPr>
        <p:txBody>
          <a:bodyPr wrap="square" lIns="0" tIns="0" rIns="0" bIns="0" rtlCol="0" anchor="ctr">
            <a:normAutofit/>
          </a:bodyPr>
          <a:lstStyle/>
          <a:p>
            <a:pPr indent="0" marL="0">
              <a:buNone/>
            </a:pPr>
            <a:r>
              <a:rPr lang="en-US" sz="1050" b="1" dirty="0">
                <a:solidFill>
                  <a:srgbClr val="1E62B5"/>
                </a:solidFill>
              </a:rPr>
              <a:t>2. LE RÉSULTAT HISTORIQUE</a:t>
            </a:r>
            <a:endParaRPr lang="en-US" sz="1050" dirty="0"/>
          </a:p>
        </p:txBody>
      </p:sp>
      <p:sp>
        <p:nvSpPr>
          <p:cNvPr id="3" name="Text 1"/>
          <p:cNvSpPr/>
          <p:nvPr/>
        </p:nvSpPr>
        <p:spPr>
          <a:xfrm>
            <a:off x="566928" y="658368"/>
            <a:ext cx="6492240" cy="594360"/>
          </a:xfrm>
          <a:prstGeom prst="rect">
            <a:avLst/>
          </a:prstGeom>
          <a:noFill/>
          <a:ln/>
        </p:spPr>
        <p:txBody>
          <a:bodyPr wrap="square" lIns="254" tIns="254" rIns="254" bIns="254" rtlCol="0" anchor="ctr">
            <a:normAutofit/>
          </a:bodyPr>
          <a:lstStyle/>
          <a:p>
            <a:pPr indent="0" marL="0">
              <a:buNone/>
            </a:pPr>
            <a:r>
              <a:rPr lang="en-US" sz="3000" b="1" dirty="0">
                <a:solidFill>
                  <a:srgbClr val="173B7A"/>
                </a:solidFill>
                <a:latin typeface="Aptos Display" pitchFamily="34" charset="0"/>
                <a:ea typeface="Aptos Display" pitchFamily="34" charset="-122"/>
                <a:cs typeface="Aptos Display" pitchFamily="34" charset="-120"/>
              </a:rPr>
              <a:t>Une paix devenue presque ordinaire</a:t>
            </a:r>
            <a:endParaRPr lang="en-US" sz="3000" dirty="0"/>
          </a:p>
        </p:txBody>
      </p:sp>
      <p:sp>
        <p:nvSpPr>
          <p:cNvPr id="4" name="Text 2"/>
          <p:cNvSpPr/>
          <p:nvPr/>
        </p:nvSpPr>
        <p:spPr>
          <a:xfrm>
            <a:off x="685800" y="1508760"/>
            <a:ext cx="2926080" cy="685800"/>
          </a:xfrm>
          <a:prstGeom prst="rect">
            <a:avLst/>
          </a:prstGeom>
          <a:noFill/>
          <a:ln/>
        </p:spPr>
        <p:txBody>
          <a:bodyPr wrap="square" lIns="0" tIns="0" rIns="0" bIns="0" rtlCol="0" anchor="ctr">
            <a:normAutofit/>
          </a:bodyPr>
          <a:lstStyle/>
          <a:p>
            <a:pPr indent="0" marL="0">
              <a:buNone/>
            </a:pPr>
            <a:r>
              <a:rPr lang="en-US" sz="3400" b="1" dirty="0">
                <a:solidFill>
                  <a:srgbClr val="2F855A"/>
                </a:solidFill>
                <a:latin typeface="Aptos Display" pitchFamily="34" charset="0"/>
                <a:ea typeface="Aptos Display" pitchFamily="34" charset="-122"/>
                <a:cs typeface="Aptos Display" pitchFamily="34" charset="-120"/>
              </a:rPr>
              <a:t>80 ans</a:t>
            </a:r>
            <a:endParaRPr lang="en-US" sz="3400" dirty="0"/>
          </a:p>
        </p:txBody>
      </p:sp>
      <p:sp>
        <p:nvSpPr>
          <p:cNvPr id="5" name="Text 3"/>
          <p:cNvSpPr/>
          <p:nvPr/>
        </p:nvSpPr>
        <p:spPr>
          <a:xfrm>
            <a:off x="685800" y="2240280"/>
            <a:ext cx="2926080" cy="594360"/>
          </a:xfrm>
          <a:prstGeom prst="rect">
            <a:avLst/>
          </a:prstGeom>
          <a:noFill/>
          <a:ln/>
        </p:spPr>
        <p:txBody>
          <a:bodyPr wrap="square" lIns="0" tIns="0" rIns="0" bIns="0" rtlCol="0" anchor="ctr">
            <a:normAutofit/>
          </a:bodyPr>
          <a:lstStyle/>
          <a:p>
            <a:pPr indent="0" marL="0">
              <a:buNone/>
            </a:pPr>
            <a:r>
              <a:rPr lang="en-US" sz="1500" dirty="0">
                <a:solidFill>
                  <a:srgbClr val="1F2937"/>
                </a:solidFill>
              </a:rPr>
              <a:t>sans guerre entre pays membres de l’Union européenne</a:t>
            </a:r>
            <a:endParaRPr lang="en-US" sz="1500" dirty="0"/>
          </a:p>
        </p:txBody>
      </p:sp>
      <p:sp>
        <p:nvSpPr>
          <p:cNvPr id="6" name="Text 4"/>
          <p:cNvSpPr/>
          <p:nvPr/>
        </p:nvSpPr>
        <p:spPr>
          <a:xfrm>
            <a:off x="4069080" y="1508760"/>
            <a:ext cx="2286000" cy="685800"/>
          </a:xfrm>
          <a:prstGeom prst="rect">
            <a:avLst/>
          </a:prstGeom>
          <a:noFill/>
          <a:ln/>
        </p:spPr>
        <p:txBody>
          <a:bodyPr wrap="square" lIns="0" tIns="0" rIns="0" bIns="0" rtlCol="0" anchor="ctr">
            <a:normAutofit/>
          </a:bodyPr>
          <a:lstStyle/>
          <a:p>
            <a:pPr indent="0" marL="0">
              <a:buNone/>
            </a:pPr>
            <a:r>
              <a:rPr lang="en-US" sz="3400" b="1" dirty="0">
                <a:solidFill>
                  <a:srgbClr val="173B7A"/>
                </a:solidFill>
                <a:latin typeface="Aptos Display" pitchFamily="34" charset="0"/>
                <a:ea typeface="Aptos Display" pitchFamily="34" charset="-122"/>
                <a:cs typeface="Aptos Display" pitchFamily="34" charset="-120"/>
              </a:rPr>
              <a:t>27</a:t>
            </a:r>
            <a:endParaRPr lang="en-US" sz="3400" dirty="0"/>
          </a:p>
        </p:txBody>
      </p:sp>
      <p:sp>
        <p:nvSpPr>
          <p:cNvPr id="7" name="Text 5"/>
          <p:cNvSpPr/>
          <p:nvPr/>
        </p:nvSpPr>
        <p:spPr>
          <a:xfrm>
            <a:off x="4069080" y="2240280"/>
            <a:ext cx="2286000" cy="594360"/>
          </a:xfrm>
          <a:prstGeom prst="rect">
            <a:avLst/>
          </a:prstGeom>
          <a:noFill/>
          <a:ln/>
        </p:spPr>
        <p:txBody>
          <a:bodyPr wrap="square" lIns="0" tIns="0" rIns="0" bIns="0" rtlCol="0" anchor="ctr">
            <a:normAutofit/>
          </a:bodyPr>
          <a:lstStyle/>
          <a:p>
            <a:pPr indent="0" marL="0">
              <a:buNone/>
            </a:pPr>
            <a:r>
              <a:rPr lang="en-US" sz="1500" dirty="0">
                <a:solidFill>
                  <a:srgbClr val="1F2937"/>
                </a:solidFill>
              </a:rPr>
              <a:t>États membres aujourd’hui</a:t>
            </a:r>
            <a:endParaRPr lang="en-US" sz="1500" dirty="0"/>
          </a:p>
        </p:txBody>
      </p:sp>
      <p:sp>
        <p:nvSpPr>
          <p:cNvPr id="8" name="Text 6"/>
          <p:cNvSpPr/>
          <p:nvPr/>
        </p:nvSpPr>
        <p:spPr>
          <a:xfrm>
            <a:off x="6812280" y="1508760"/>
            <a:ext cx="2194560" cy="685800"/>
          </a:xfrm>
          <a:prstGeom prst="rect">
            <a:avLst/>
          </a:prstGeom>
          <a:noFill/>
          <a:ln/>
        </p:spPr>
        <p:txBody>
          <a:bodyPr wrap="square" lIns="0" tIns="0" rIns="0" bIns="0" rtlCol="0" anchor="ctr">
            <a:normAutofit/>
          </a:bodyPr>
          <a:lstStyle/>
          <a:p>
            <a:pPr indent="0" marL="0">
              <a:buNone/>
            </a:pPr>
            <a:r>
              <a:rPr lang="en-US" sz="3400" b="1" dirty="0">
                <a:solidFill>
                  <a:srgbClr val="173B7A"/>
                </a:solidFill>
                <a:latin typeface="Aptos Display" pitchFamily="34" charset="0"/>
                <a:ea typeface="Aptos Display" pitchFamily="34" charset="-122"/>
                <a:cs typeface="Aptos Display" pitchFamily="34" charset="-120"/>
              </a:rPr>
              <a:t>450 M</a:t>
            </a:r>
            <a:endParaRPr lang="en-US" sz="3400" dirty="0"/>
          </a:p>
        </p:txBody>
      </p:sp>
      <p:sp>
        <p:nvSpPr>
          <p:cNvPr id="9" name="Text 7"/>
          <p:cNvSpPr/>
          <p:nvPr/>
        </p:nvSpPr>
        <p:spPr>
          <a:xfrm>
            <a:off x="6812280" y="2240280"/>
            <a:ext cx="2194560" cy="594360"/>
          </a:xfrm>
          <a:prstGeom prst="rect">
            <a:avLst/>
          </a:prstGeom>
          <a:noFill/>
          <a:ln/>
        </p:spPr>
        <p:txBody>
          <a:bodyPr wrap="square" lIns="0" tIns="0" rIns="0" bIns="0" rtlCol="0" anchor="ctr">
            <a:normAutofit/>
          </a:bodyPr>
          <a:lstStyle/>
          <a:p>
            <a:pPr indent="0" marL="0">
              <a:buNone/>
            </a:pPr>
            <a:r>
              <a:rPr lang="en-US" sz="1500" dirty="0">
                <a:solidFill>
                  <a:srgbClr val="1F2937"/>
                </a:solidFill>
              </a:rPr>
              <a:t>d’habitants environ</a:t>
            </a:r>
            <a:endParaRPr lang="en-US" sz="1500" dirty="0"/>
          </a:p>
        </p:txBody>
      </p:sp>
      <p:sp>
        <p:nvSpPr>
          <p:cNvPr id="10" name="Text 8"/>
          <p:cNvSpPr/>
          <p:nvPr/>
        </p:nvSpPr>
        <p:spPr>
          <a:xfrm>
            <a:off x="9281160" y="1508760"/>
            <a:ext cx="2377440" cy="685800"/>
          </a:xfrm>
          <a:prstGeom prst="rect">
            <a:avLst/>
          </a:prstGeom>
          <a:noFill/>
          <a:ln/>
        </p:spPr>
        <p:txBody>
          <a:bodyPr wrap="square" lIns="0" tIns="0" rIns="0" bIns="0" rtlCol="0" anchor="ctr">
            <a:normAutofit/>
          </a:bodyPr>
          <a:lstStyle/>
          <a:p>
            <a:pPr indent="0" marL="0">
              <a:buNone/>
            </a:pPr>
            <a:r>
              <a:rPr lang="en-US" sz="3400" b="1" dirty="0">
                <a:solidFill>
                  <a:srgbClr val="F2C94C"/>
                </a:solidFill>
                <a:latin typeface="Aptos Display" pitchFamily="34" charset="0"/>
                <a:ea typeface="Aptos Display" pitchFamily="34" charset="-122"/>
                <a:cs typeface="Aptos Display" pitchFamily="34" charset="-120"/>
              </a:rPr>
              <a:t>2012</a:t>
            </a:r>
            <a:endParaRPr lang="en-US" sz="3400" dirty="0"/>
          </a:p>
        </p:txBody>
      </p:sp>
      <p:sp>
        <p:nvSpPr>
          <p:cNvPr id="11" name="Text 9"/>
          <p:cNvSpPr/>
          <p:nvPr/>
        </p:nvSpPr>
        <p:spPr>
          <a:xfrm>
            <a:off x="9281160" y="2240280"/>
            <a:ext cx="2377440" cy="594360"/>
          </a:xfrm>
          <a:prstGeom prst="rect">
            <a:avLst/>
          </a:prstGeom>
          <a:noFill/>
          <a:ln/>
        </p:spPr>
        <p:txBody>
          <a:bodyPr wrap="square" lIns="0" tIns="0" rIns="0" bIns="0" rtlCol="0" anchor="ctr">
            <a:normAutofit/>
          </a:bodyPr>
          <a:lstStyle/>
          <a:p>
            <a:pPr indent="0" marL="0">
              <a:buNone/>
            </a:pPr>
            <a:r>
              <a:rPr lang="en-US" sz="1500" dirty="0">
                <a:solidFill>
                  <a:srgbClr val="1F2937"/>
                </a:solidFill>
              </a:rPr>
              <a:t>prix Nobel de la paix pour l’UE</a:t>
            </a:r>
            <a:endParaRPr lang="en-US" sz="1500" dirty="0"/>
          </a:p>
        </p:txBody>
      </p:sp>
      <p:sp>
        <p:nvSpPr>
          <p:cNvPr id="12" name="Text 10"/>
          <p:cNvSpPr/>
          <p:nvPr/>
        </p:nvSpPr>
        <p:spPr>
          <a:xfrm>
            <a:off x="731520" y="3886200"/>
            <a:ext cx="10607040" cy="566928"/>
          </a:xfrm>
          <a:prstGeom prst="rect">
            <a:avLst/>
          </a:prstGeom>
          <a:noFill/>
          <a:ln/>
        </p:spPr>
        <p:txBody>
          <a:bodyPr wrap="square" lIns="254" tIns="254" rIns="254" bIns="254" rtlCol="0" anchor="ctr">
            <a:normAutofit/>
          </a:bodyPr>
          <a:lstStyle/>
          <a:p>
            <a:pPr indent="0" marL="0">
              <a:buNone/>
            </a:pPr>
            <a:r>
              <a:rPr lang="en-US" sz="2200" b="1" dirty="0">
                <a:solidFill>
                  <a:srgbClr val="B91C1C"/>
                </a:solidFill>
              </a:rPr>
              <a:t>La guerre est revenue en Europe, en Ukraine. Mais elle n’oppose pas deux pays de l’Union européenne.</a:t>
            </a:r>
            <a:endParaRPr lang="en-US" sz="2200" dirty="0"/>
          </a:p>
        </p:txBody>
      </p:sp>
      <p:sp>
        <p:nvSpPr>
          <p:cNvPr id="13" name="Text 11"/>
          <p:cNvSpPr/>
          <p:nvPr/>
        </p:nvSpPr>
        <p:spPr>
          <a:xfrm>
            <a:off x="731520" y="4800600"/>
            <a:ext cx="10424160" cy="502920"/>
          </a:xfrm>
          <a:prstGeom prst="rect">
            <a:avLst/>
          </a:prstGeom>
          <a:noFill/>
          <a:ln/>
        </p:spPr>
        <p:txBody>
          <a:bodyPr wrap="square" lIns="254" tIns="254" rIns="254" bIns="254" rtlCol="0" anchor="ctr">
            <a:normAutofit/>
          </a:bodyPr>
          <a:lstStyle/>
          <a:p>
            <a:pPr indent="0" marL="0">
              <a:buNone/>
            </a:pPr>
            <a:r>
              <a:rPr lang="en-US" sz="2000" dirty="0">
                <a:solidFill>
                  <a:srgbClr val="1F2937"/>
                </a:solidFill>
              </a:rPr>
              <a:t>C’est une nuance importante : la paix européenne est précieuse précisément parce qu’elle n’est jamais automatique.</a:t>
            </a:r>
            <a:endParaRPr lang="en-US" sz="2000" dirty="0"/>
          </a:p>
        </p:txBody>
      </p:sp>
      <p:sp>
        <p:nvSpPr>
          <p:cNvPr id="14" name="Text 12"/>
          <p:cNvSpPr/>
          <p:nvPr/>
        </p:nvSpPr>
        <p:spPr>
          <a:xfrm>
            <a:off x="502920" y="6446520"/>
            <a:ext cx="5486400" cy="228600"/>
          </a:xfrm>
          <a:prstGeom prst="rect">
            <a:avLst/>
          </a:prstGeom>
          <a:noFill/>
          <a:ln/>
        </p:spPr>
        <p:txBody>
          <a:bodyPr wrap="square" lIns="0" tIns="0" rIns="0" bIns="0" rtlCol="0" anchor="ctr">
            <a:normAutofit/>
          </a:bodyPr>
          <a:lstStyle/>
          <a:p>
            <a:pPr indent="0" marL="0">
              <a:buNone/>
            </a:pPr>
            <a:r>
              <a:rPr lang="en-US" sz="850" dirty="0">
                <a:solidFill>
                  <a:srgbClr val="64748B"/>
                </a:solidFill>
                <a:latin typeface="Aptos" pitchFamily="34" charset="0"/>
                <a:ea typeface="Aptos" pitchFamily="34" charset="-122"/>
                <a:cs typeface="Aptos" pitchFamily="34" charset="-120"/>
              </a:rPr>
              <a:t>École des Grands-Parents Européens • 3</a:t>
            </a:r>
            <a:endParaRPr lang="en-US" sz="850" dirty="0"/>
          </a:p>
        </p:txBody>
      </p:sp>
      <p:pic>
        <p:nvPicPr>
          <p:cNvPr id="15" name="Picture 14" descr="a_clean_white_background_with_a_flat_vector_logo_d_1.png"/>
          <p:cNvPicPr>
            <a:picLocks noChangeAspect="1"/>
          </p:cNvPicPr>
          <p:nvPr/>
        </p:nvPicPr>
        <p:blipFill>
          <a:blip r:embed="rId3"/>
          <a:stretch>
            <a:fillRect/>
          </a:stretch>
        </p:blipFill>
        <p:spPr>
          <a:xfrm>
            <a:off x="10975543" y="5996178"/>
            <a:ext cx="1051560" cy="78867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594360" y="320040"/>
            <a:ext cx="6492240" cy="256032"/>
          </a:xfrm>
          <a:prstGeom prst="rect">
            <a:avLst/>
          </a:prstGeom>
          <a:noFill/>
          <a:ln/>
        </p:spPr>
        <p:txBody>
          <a:bodyPr wrap="square" lIns="0" tIns="0" rIns="0" bIns="0" rtlCol="0" anchor="ctr">
            <a:normAutofit/>
          </a:bodyPr>
          <a:lstStyle/>
          <a:p>
            <a:pPr indent="0" marL="0">
              <a:buNone/>
            </a:pPr>
            <a:r>
              <a:rPr lang="en-US" sz="1050" b="1" dirty="0">
                <a:solidFill>
                  <a:srgbClr val="1E62B5"/>
                </a:solidFill>
              </a:rPr>
              <a:t>3. L’ÉLARGISSEMENT</a:t>
            </a:r>
            <a:endParaRPr lang="en-US" sz="1050" dirty="0"/>
          </a:p>
        </p:txBody>
      </p:sp>
      <p:sp>
        <p:nvSpPr>
          <p:cNvPr id="3" name="Text 1"/>
          <p:cNvSpPr/>
          <p:nvPr/>
        </p:nvSpPr>
        <p:spPr>
          <a:xfrm>
            <a:off x="566928" y="658368"/>
            <a:ext cx="6492240" cy="594360"/>
          </a:xfrm>
          <a:prstGeom prst="rect">
            <a:avLst/>
          </a:prstGeom>
          <a:noFill/>
          <a:ln/>
        </p:spPr>
        <p:txBody>
          <a:bodyPr wrap="square" lIns="254" tIns="254" rIns="254" bIns="254" rtlCol="0" anchor="ctr">
            <a:normAutofit/>
          </a:bodyPr>
          <a:lstStyle/>
          <a:p>
            <a:pPr indent="0" marL="0">
              <a:buNone/>
            </a:pPr>
            <a:r>
              <a:rPr lang="en-US" sz="3000" b="1" dirty="0">
                <a:solidFill>
                  <a:srgbClr val="173B7A"/>
                </a:solidFill>
                <a:latin typeface="Aptos Display" pitchFamily="34" charset="0"/>
                <a:ea typeface="Aptos Display" pitchFamily="34" charset="-122"/>
                <a:cs typeface="Aptos Display" pitchFamily="34" charset="-120"/>
              </a:rPr>
              <a:t>De six pays fondateurs à une famille élargie</a:t>
            </a:r>
            <a:endParaRPr lang="en-US" sz="3000" dirty="0"/>
          </a:p>
        </p:txBody>
      </p:sp>
      <p:sp>
        <p:nvSpPr>
          <p:cNvPr id="4" name="Shape 2"/>
          <p:cNvSpPr/>
          <p:nvPr/>
        </p:nvSpPr>
        <p:spPr>
          <a:xfrm>
            <a:off x="1463040" y="2130552"/>
            <a:ext cx="1143000" cy="0"/>
          </a:xfrm>
          <a:prstGeom prst="line">
            <a:avLst/>
          </a:prstGeom>
          <a:noFill/>
          <a:ln w="38100">
            <a:solidFill>
              <a:srgbClr val="C8D7EA"/>
            </a:solidFill>
            <a:prstDash val="solid"/>
          </a:ln>
        </p:spPr>
      </p:sp>
      <p:sp>
        <p:nvSpPr>
          <p:cNvPr id="5" name="Shape 3"/>
          <p:cNvSpPr/>
          <p:nvPr/>
        </p:nvSpPr>
        <p:spPr>
          <a:xfrm>
            <a:off x="685800" y="1874520"/>
            <a:ext cx="640080" cy="640080"/>
          </a:xfrm>
          <a:prstGeom prst="ellipse">
            <a:avLst/>
          </a:prstGeom>
          <a:solidFill>
            <a:srgbClr val="1E62B5"/>
          </a:solidFill>
          <a:ln w="12700">
            <a:solidFill>
              <a:srgbClr val="FFFFFF">
                <a:alpha val="0"/>
              </a:srgbClr>
            </a:solidFill>
            <a:prstDash val="solid"/>
          </a:ln>
        </p:spPr>
      </p:sp>
      <p:sp>
        <p:nvSpPr>
          <p:cNvPr id="6" name="Text 4"/>
          <p:cNvSpPr/>
          <p:nvPr/>
        </p:nvSpPr>
        <p:spPr>
          <a:xfrm>
            <a:off x="548640" y="2715768"/>
            <a:ext cx="914400" cy="292608"/>
          </a:xfrm>
          <a:prstGeom prst="rect">
            <a:avLst/>
          </a:prstGeom>
          <a:noFill/>
          <a:ln/>
        </p:spPr>
        <p:txBody>
          <a:bodyPr wrap="square" lIns="0" tIns="0" rIns="0" bIns="0" rtlCol="0" anchor="ctr">
            <a:normAutofit/>
          </a:bodyPr>
          <a:lstStyle/>
          <a:p>
            <a:pPr algn="ctr" indent="0" marL="0">
              <a:buNone/>
            </a:pPr>
            <a:r>
              <a:rPr lang="en-US" sz="1400" b="1" dirty="0">
                <a:solidFill>
                  <a:srgbClr val="173B7A"/>
                </a:solidFill>
              </a:rPr>
              <a:t>1957</a:t>
            </a:r>
            <a:endParaRPr lang="en-US" sz="1400" dirty="0"/>
          </a:p>
        </p:txBody>
      </p:sp>
      <p:sp>
        <p:nvSpPr>
          <p:cNvPr id="7" name="Text 5"/>
          <p:cNvSpPr/>
          <p:nvPr/>
        </p:nvSpPr>
        <p:spPr>
          <a:xfrm>
            <a:off x="274320" y="3108960"/>
            <a:ext cx="1508760" cy="658368"/>
          </a:xfrm>
          <a:prstGeom prst="rect">
            <a:avLst/>
          </a:prstGeom>
          <a:noFill/>
          <a:ln/>
        </p:spPr>
        <p:txBody>
          <a:bodyPr wrap="square" lIns="0" tIns="0" rIns="0" bIns="0" rtlCol="0" anchor="ctr">
            <a:normAutofit/>
          </a:bodyPr>
          <a:lstStyle/>
          <a:p>
            <a:pPr algn="ctr" indent="0" marL="0">
              <a:buNone/>
            </a:pPr>
            <a:r>
              <a:rPr lang="en-US" sz="1250" dirty="0">
                <a:solidFill>
                  <a:srgbClr val="1F2937"/>
                </a:solidFill>
              </a:rPr>
              <a:t>CEE</a:t>
            </a:r>
            <a:endParaRPr lang="en-US" sz="1250" dirty="0"/>
          </a:p>
          <a:p>
            <a:pPr algn="ctr" indent="0" marL="0">
              <a:buNone/>
            </a:pPr>
            <a:r>
              <a:rPr lang="en-US" sz="1250" dirty="0">
                <a:solidFill>
                  <a:srgbClr val="1F2937"/>
                </a:solidFill>
              </a:rPr>
              <a:t>6 fondateurs</a:t>
            </a:r>
            <a:endParaRPr lang="en-US" sz="1250" dirty="0"/>
          </a:p>
        </p:txBody>
      </p:sp>
      <p:sp>
        <p:nvSpPr>
          <p:cNvPr id="8" name="Shape 6"/>
          <p:cNvSpPr/>
          <p:nvPr/>
        </p:nvSpPr>
        <p:spPr>
          <a:xfrm>
            <a:off x="3337560" y="2130552"/>
            <a:ext cx="1143000" cy="0"/>
          </a:xfrm>
          <a:prstGeom prst="line">
            <a:avLst/>
          </a:prstGeom>
          <a:noFill/>
          <a:ln w="38100">
            <a:solidFill>
              <a:srgbClr val="C8D7EA"/>
            </a:solidFill>
            <a:prstDash val="solid"/>
          </a:ln>
        </p:spPr>
      </p:sp>
      <p:sp>
        <p:nvSpPr>
          <p:cNvPr id="9" name="Shape 7"/>
          <p:cNvSpPr/>
          <p:nvPr/>
        </p:nvSpPr>
        <p:spPr>
          <a:xfrm>
            <a:off x="2560320" y="1874520"/>
            <a:ext cx="640080" cy="640080"/>
          </a:xfrm>
          <a:prstGeom prst="ellipse">
            <a:avLst/>
          </a:prstGeom>
          <a:solidFill>
            <a:srgbClr val="1E62B5"/>
          </a:solidFill>
          <a:ln w="12700">
            <a:solidFill>
              <a:srgbClr val="FFFFFF">
                <a:alpha val="0"/>
              </a:srgbClr>
            </a:solidFill>
            <a:prstDash val="solid"/>
          </a:ln>
        </p:spPr>
      </p:sp>
      <p:sp>
        <p:nvSpPr>
          <p:cNvPr id="10" name="Text 8"/>
          <p:cNvSpPr/>
          <p:nvPr/>
        </p:nvSpPr>
        <p:spPr>
          <a:xfrm>
            <a:off x="2423160" y="2715768"/>
            <a:ext cx="914400" cy="292608"/>
          </a:xfrm>
          <a:prstGeom prst="rect">
            <a:avLst/>
          </a:prstGeom>
          <a:noFill/>
          <a:ln/>
        </p:spPr>
        <p:txBody>
          <a:bodyPr wrap="square" lIns="0" tIns="0" rIns="0" bIns="0" rtlCol="0" anchor="ctr">
            <a:normAutofit/>
          </a:bodyPr>
          <a:lstStyle/>
          <a:p>
            <a:pPr algn="ctr" indent="0" marL="0">
              <a:buNone/>
            </a:pPr>
            <a:r>
              <a:rPr lang="en-US" sz="1400" b="1" dirty="0">
                <a:solidFill>
                  <a:srgbClr val="173B7A"/>
                </a:solidFill>
              </a:rPr>
              <a:t>1973</a:t>
            </a:r>
            <a:endParaRPr lang="en-US" sz="1400" dirty="0"/>
          </a:p>
        </p:txBody>
      </p:sp>
      <p:sp>
        <p:nvSpPr>
          <p:cNvPr id="11" name="Text 9"/>
          <p:cNvSpPr/>
          <p:nvPr/>
        </p:nvSpPr>
        <p:spPr>
          <a:xfrm>
            <a:off x="2148840" y="3108960"/>
            <a:ext cx="1508760" cy="658368"/>
          </a:xfrm>
          <a:prstGeom prst="rect">
            <a:avLst/>
          </a:prstGeom>
          <a:noFill/>
          <a:ln/>
        </p:spPr>
        <p:txBody>
          <a:bodyPr wrap="square" lIns="0" tIns="0" rIns="0" bIns="0" rtlCol="0" anchor="ctr">
            <a:normAutofit/>
          </a:bodyPr>
          <a:lstStyle/>
          <a:p>
            <a:pPr algn="ctr" indent="0" marL="0">
              <a:buNone/>
            </a:pPr>
            <a:r>
              <a:rPr lang="en-US" sz="1250" dirty="0">
                <a:solidFill>
                  <a:srgbClr val="1F2937"/>
                </a:solidFill>
              </a:rPr>
              <a:t>Nord-ouest</a:t>
            </a:r>
            <a:endParaRPr lang="en-US" sz="1250" dirty="0"/>
          </a:p>
          <a:p>
            <a:pPr algn="ctr" indent="0" marL="0">
              <a:buNone/>
            </a:pPr>
            <a:r>
              <a:rPr lang="en-US" sz="1250" dirty="0">
                <a:solidFill>
                  <a:srgbClr val="1F2937"/>
                </a:solidFill>
              </a:rPr>
              <a:t>de l’Europe</a:t>
            </a:r>
            <a:endParaRPr lang="en-US" sz="1250" dirty="0"/>
          </a:p>
        </p:txBody>
      </p:sp>
      <p:sp>
        <p:nvSpPr>
          <p:cNvPr id="12" name="Shape 10"/>
          <p:cNvSpPr/>
          <p:nvPr/>
        </p:nvSpPr>
        <p:spPr>
          <a:xfrm>
            <a:off x="5212080" y="2130552"/>
            <a:ext cx="1143000" cy="0"/>
          </a:xfrm>
          <a:prstGeom prst="line">
            <a:avLst/>
          </a:prstGeom>
          <a:noFill/>
          <a:ln w="38100">
            <a:solidFill>
              <a:srgbClr val="C8D7EA"/>
            </a:solidFill>
            <a:prstDash val="solid"/>
          </a:ln>
        </p:spPr>
      </p:sp>
      <p:sp>
        <p:nvSpPr>
          <p:cNvPr id="13" name="Shape 11"/>
          <p:cNvSpPr/>
          <p:nvPr/>
        </p:nvSpPr>
        <p:spPr>
          <a:xfrm>
            <a:off x="4434840" y="1874520"/>
            <a:ext cx="640080" cy="640080"/>
          </a:xfrm>
          <a:prstGeom prst="ellipse">
            <a:avLst/>
          </a:prstGeom>
          <a:solidFill>
            <a:srgbClr val="1E62B5"/>
          </a:solidFill>
          <a:ln w="12700">
            <a:solidFill>
              <a:srgbClr val="FFFFFF">
                <a:alpha val="0"/>
              </a:srgbClr>
            </a:solidFill>
            <a:prstDash val="solid"/>
          </a:ln>
        </p:spPr>
      </p:sp>
      <p:sp>
        <p:nvSpPr>
          <p:cNvPr id="14" name="Text 12"/>
          <p:cNvSpPr/>
          <p:nvPr/>
        </p:nvSpPr>
        <p:spPr>
          <a:xfrm>
            <a:off x="4297680" y="2715768"/>
            <a:ext cx="914400" cy="292608"/>
          </a:xfrm>
          <a:prstGeom prst="rect">
            <a:avLst/>
          </a:prstGeom>
          <a:noFill/>
          <a:ln/>
        </p:spPr>
        <p:txBody>
          <a:bodyPr wrap="square" lIns="0" tIns="0" rIns="0" bIns="0" rtlCol="0" anchor="ctr">
            <a:normAutofit/>
          </a:bodyPr>
          <a:lstStyle/>
          <a:p>
            <a:pPr algn="ctr" indent="0" marL="0">
              <a:buNone/>
            </a:pPr>
            <a:r>
              <a:rPr lang="en-US" sz="1400" b="1" dirty="0">
                <a:solidFill>
                  <a:srgbClr val="173B7A"/>
                </a:solidFill>
              </a:rPr>
              <a:t>1986</a:t>
            </a:r>
            <a:endParaRPr lang="en-US" sz="1400" dirty="0"/>
          </a:p>
        </p:txBody>
      </p:sp>
      <p:sp>
        <p:nvSpPr>
          <p:cNvPr id="15" name="Text 13"/>
          <p:cNvSpPr/>
          <p:nvPr/>
        </p:nvSpPr>
        <p:spPr>
          <a:xfrm>
            <a:off x="4023360" y="3108960"/>
            <a:ext cx="1508760" cy="658368"/>
          </a:xfrm>
          <a:prstGeom prst="rect">
            <a:avLst/>
          </a:prstGeom>
          <a:noFill/>
          <a:ln/>
        </p:spPr>
        <p:txBody>
          <a:bodyPr wrap="square" lIns="0" tIns="0" rIns="0" bIns="0" rtlCol="0" anchor="ctr">
            <a:normAutofit/>
          </a:bodyPr>
          <a:lstStyle/>
          <a:p>
            <a:pPr algn="ctr" indent="0" marL="0">
              <a:buNone/>
            </a:pPr>
            <a:r>
              <a:rPr lang="en-US" sz="1250" dirty="0">
                <a:solidFill>
                  <a:srgbClr val="1F2937"/>
                </a:solidFill>
              </a:rPr>
              <a:t>Espagne</a:t>
            </a:r>
            <a:endParaRPr lang="en-US" sz="1250" dirty="0"/>
          </a:p>
          <a:p>
            <a:pPr algn="ctr" indent="0" marL="0">
              <a:buNone/>
            </a:pPr>
            <a:r>
              <a:rPr lang="en-US" sz="1250" dirty="0">
                <a:solidFill>
                  <a:srgbClr val="1F2937"/>
                </a:solidFill>
              </a:rPr>
              <a:t>Portugal</a:t>
            </a:r>
            <a:endParaRPr lang="en-US" sz="1250" dirty="0"/>
          </a:p>
        </p:txBody>
      </p:sp>
      <p:sp>
        <p:nvSpPr>
          <p:cNvPr id="16" name="Shape 14"/>
          <p:cNvSpPr/>
          <p:nvPr/>
        </p:nvSpPr>
        <p:spPr>
          <a:xfrm>
            <a:off x="7086600" y="2130552"/>
            <a:ext cx="1143000" cy="0"/>
          </a:xfrm>
          <a:prstGeom prst="line">
            <a:avLst/>
          </a:prstGeom>
          <a:noFill/>
          <a:ln w="38100">
            <a:solidFill>
              <a:srgbClr val="C8D7EA"/>
            </a:solidFill>
            <a:prstDash val="solid"/>
          </a:ln>
        </p:spPr>
      </p:sp>
      <p:sp>
        <p:nvSpPr>
          <p:cNvPr id="17" name="Shape 15"/>
          <p:cNvSpPr/>
          <p:nvPr/>
        </p:nvSpPr>
        <p:spPr>
          <a:xfrm>
            <a:off x="6309360" y="1874520"/>
            <a:ext cx="640080" cy="640080"/>
          </a:xfrm>
          <a:prstGeom prst="ellipse">
            <a:avLst/>
          </a:prstGeom>
          <a:solidFill>
            <a:srgbClr val="1E62B5"/>
          </a:solidFill>
          <a:ln w="12700">
            <a:solidFill>
              <a:srgbClr val="FFFFFF">
                <a:alpha val="0"/>
              </a:srgbClr>
            </a:solidFill>
            <a:prstDash val="solid"/>
          </a:ln>
        </p:spPr>
      </p:sp>
      <p:sp>
        <p:nvSpPr>
          <p:cNvPr id="18" name="Text 16"/>
          <p:cNvSpPr/>
          <p:nvPr/>
        </p:nvSpPr>
        <p:spPr>
          <a:xfrm>
            <a:off x="6172200" y="2715768"/>
            <a:ext cx="914400" cy="292608"/>
          </a:xfrm>
          <a:prstGeom prst="rect">
            <a:avLst/>
          </a:prstGeom>
          <a:noFill/>
          <a:ln/>
        </p:spPr>
        <p:txBody>
          <a:bodyPr wrap="square" lIns="0" tIns="0" rIns="0" bIns="0" rtlCol="0" anchor="ctr">
            <a:normAutofit/>
          </a:bodyPr>
          <a:lstStyle/>
          <a:p>
            <a:pPr algn="ctr" indent="0" marL="0">
              <a:buNone/>
            </a:pPr>
            <a:r>
              <a:rPr lang="en-US" sz="1400" b="1" dirty="0">
                <a:solidFill>
                  <a:srgbClr val="173B7A"/>
                </a:solidFill>
              </a:rPr>
              <a:t>2004</a:t>
            </a:r>
            <a:endParaRPr lang="en-US" sz="1400" dirty="0"/>
          </a:p>
        </p:txBody>
      </p:sp>
      <p:sp>
        <p:nvSpPr>
          <p:cNvPr id="19" name="Text 17"/>
          <p:cNvSpPr/>
          <p:nvPr/>
        </p:nvSpPr>
        <p:spPr>
          <a:xfrm>
            <a:off x="5897880" y="3108960"/>
            <a:ext cx="1508760" cy="658368"/>
          </a:xfrm>
          <a:prstGeom prst="rect">
            <a:avLst/>
          </a:prstGeom>
          <a:noFill/>
          <a:ln/>
        </p:spPr>
        <p:txBody>
          <a:bodyPr wrap="square" lIns="0" tIns="0" rIns="0" bIns="0" rtlCol="0" anchor="ctr">
            <a:normAutofit/>
          </a:bodyPr>
          <a:lstStyle/>
          <a:p>
            <a:pPr algn="ctr" indent="0" marL="0">
              <a:buNone/>
            </a:pPr>
            <a:r>
              <a:rPr lang="en-US" sz="1250" dirty="0">
                <a:solidFill>
                  <a:srgbClr val="1F2937"/>
                </a:solidFill>
              </a:rPr>
              <a:t>Europe</a:t>
            </a:r>
            <a:endParaRPr lang="en-US" sz="1250" dirty="0"/>
          </a:p>
          <a:p>
            <a:pPr algn="ctr" indent="0" marL="0">
              <a:buNone/>
            </a:pPr>
            <a:r>
              <a:rPr lang="en-US" sz="1250" dirty="0">
                <a:solidFill>
                  <a:srgbClr val="1F2937"/>
                </a:solidFill>
              </a:rPr>
              <a:t>centrale</a:t>
            </a:r>
            <a:endParaRPr lang="en-US" sz="1250" dirty="0"/>
          </a:p>
        </p:txBody>
      </p:sp>
      <p:sp>
        <p:nvSpPr>
          <p:cNvPr id="20" name="Shape 18"/>
          <p:cNvSpPr/>
          <p:nvPr/>
        </p:nvSpPr>
        <p:spPr>
          <a:xfrm>
            <a:off x="8961120" y="2130552"/>
            <a:ext cx="1143000" cy="0"/>
          </a:xfrm>
          <a:prstGeom prst="line">
            <a:avLst/>
          </a:prstGeom>
          <a:noFill/>
          <a:ln w="38100">
            <a:solidFill>
              <a:srgbClr val="C8D7EA"/>
            </a:solidFill>
            <a:prstDash val="solid"/>
          </a:ln>
        </p:spPr>
      </p:sp>
      <p:sp>
        <p:nvSpPr>
          <p:cNvPr id="21" name="Shape 19"/>
          <p:cNvSpPr/>
          <p:nvPr/>
        </p:nvSpPr>
        <p:spPr>
          <a:xfrm>
            <a:off x="8183880" y="1874520"/>
            <a:ext cx="640080" cy="640080"/>
          </a:xfrm>
          <a:prstGeom prst="ellipse">
            <a:avLst/>
          </a:prstGeom>
          <a:solidFill>
            <a:srgbClr val="1E62B5"/>
          </a:solidFill>
          <a:ln w="12700">
            <a:solidFill>
              <a:srgbClr val="FFFFFF">
                <a:alpha val="0"/>
              </a:srgbClr>
            </a:solidFill>
            <a:prstDash val="solid"/>
          </a:ln>
        </p:spPr>
      </p:sp>
      <p:sp>
        <p:nvSpPr>
          <p:cNvPr id="22" name="Text 20"/>
          <p:cNvSpPr/>
          <p:nvPr/>
        </p:nvSpPr>
        <p:spPr>
          <a:xfrm>
            <a:off x="8046720" y="2715768"/>
            <a:ext cx="914400" cy="292608"/>
          </a:xfrm>
          <a:prstGeom prst="rect">
            <a:avLst/>
          </a:prstGeom>
          <a:noFill/>
          <a:ln/>
        </p:spPr>
        <p:txBody>
          <a:bodyPr wrap="square" lIns="0" tIns="0" rIns="0" bIns="0" rtlCol="0" anchor="ctr">
            <a:normAutofit/>
          </a:bodyPr>
          <a:lstStyle/>
          <a:p>
            <a:pPr algn="ctr" indent="0" marL="0">
              <a:buNone/>
            </a:pPr>
            <a:r>
              <a:rPr lang="en-US" sz="1400" b="1" dirty="0">
                <a:solidFill>
                  <a:srgbClr val="173B7A"/>
                </a:solidFill>
              </a:rPr>
              <a:t>2013</a:t>
            </a:r>
            <a:endParaRPr lang="en-US" sz="1400" dirty="0"/>
          </a:p>
        </p:txBody>
      </p:sp>
      <p:sp>
        <p:nvSpPr>
          <p:cNvPr id="23" name="Text 21"/>
          <p:cNvSpPr/>
          <p:nvPr/>
        </p:nvSpPr>
        <p:spPr>
          <a:xfrm>
            <a:off x="7772400" y="3108960"/>
            <a:ext cx="1508760" cy="658368"/>
          </a:xfrm>
          <a:prstGeom prst="rect">
            <a:avLst/>
          </a:prstGeom>
          <a:noFill/>
          <a:ln/>
        </p:spPr>
        <p:txBody>
          <a:bodyPr wrap="square" lIns="0" tIns="0" rIns="0" bIns="0" rtlCol="0" anchor="ctr">
            <a:normAutofit/>
          </a:bodyPr>
          <a:lstStyle/>
          <a:p>
            <a:pPr algn="ctr" indent="0" marL="0">
              <a:buNone/>
            </a:pPr>
            <a:r>
              <a:rPr lang="en-US" sz="1250" dirty="0">
                <a:solidFill>
                  <a:srgbClr val="1F2937"/>
                </a:solidFill>
              </a:rPr>
              <a:t>Croatie</a:t>
            </a:r>
            <a:endParaRPr lang="en-US" sz="1250" dirty="0"/>
          </a:p>
        </p:txBody>
      </p:sp>
      <p:sp>
        <p:nvSpPr>
          <p:cNvPr id="24" name="Shape 22"/>
          <p:cNvSpPr/>
          <p:nvPr/>
        </p:nvSpPr>
        <p:spPr>
          <a:xfrm>
            <a:off x="10058400" y="1874520"/>
            <a:ext cx="640080" cy="640080"/>
          </a:xfrm>
          <a:prstGeom prst="ellipse">
            <a:avLst/>
          </a:prstGeom>
          <a:solidFill>
            <a:srgbClr val="F2C94C"/>
          </a:solidFill>
          <a:ln w="12700">
            <a:solidFill>
              <a:srgbClr val="FFFFFF">
                <a:alpha val="0"/>
              </a:srgbClr>
            </a:solidFill>
            <a:prstDash val="solid"/>
          </a:ln>
        </p:spPr>
      </p:sp>
      <p:sp>
        <p:nvSpPr>
          <p:cNvPr id="25" name="Text 23"/>
          <p:cNvSpPr/>
          <p:nvPr/>
        </p:nvSpPr>
        <p:spPr>
          <a:xfrm>
            <a:off x="9921240" y="2715768"/>
            <a:ext cx="914400" cy="292608"/>
          </a:xfrm>
          <a:prstGeom prst="rect">
            <a:avLst/>
          </a:prstGeom>
          <a:noFill/>
          <a:ln/>
        </p:spPr>
        <p:txBody>
          <a:bodyPr wrap="square" lIns="0" tIns="0" rIns="0" bIns="0" rtlCol="0" anchor="ctr">
            <a:normAutofit/>
          </a:bodyPr>
          <a:lstStyle/>
          <a:p>
            <a:pPr algn="ctr" indent="0" marL="0">
              <a:buNone/>
            </a:pPr>
            <a:r>
              <a:rPr lang="en-US" sz="1400" b="1" dirty="0">
                <a:solidFill>
                  <a:srgbClr val="173B7A"/>
                </a:solidFill>
              </a:rPr>
              <a:t>Demain ?</a:t>
            </a:r>
            <a:endParaRPr lang="en-US" sz="1400" dirty="0"/>
          </a:p>
        </p:txBody>
      </p:sp>
      <p:sp>
        <p:nvSpPr>
          <p:cNvPr id="26" name="Text 24"/>
          <p:cNvSpPr/>
          <p:nvPr/>
        </p:nvSpPr>
        <p:spPr>
          <a:xfrm>
            <a:off x="9646920" y="3108960"/>
            <a:ext cx="1508760" cy="658368"/>
          </a:xfrm>
          <a:prstGeom prst="rect">
            <a:avLst/>
          </a:prstGeom>
          <a:noFill/>
          <a:ln/>
        </p:spPr>
        <p:txBody>
          <a:bodyPr wrap="square" lIns="0" tIns="0" rIns="0" bIns="0" rtlCol="0" anchor="ctr">
            <a:normAutofit/>
          </a:bodyPr>
          <a:lstStyle/>
          <a:p>
            <a:pPr algn="ctr" indent="0" marL="0">
              <a:buNone/>
            </a:pPr>
            <a:r>
              <a:rPr lang="en-US" sz="1250" dirty="0">
                <a:solidFill>
                  <a:srgbClr val="1F2937"/>
                </a:solidFill>
              </a:rPr>
              <a:t>Balkans</a:t>
            </a:r>
            <a:endParaRPr lang="en-US" sz="1250" dirty="0"/>
          </a:p>
          <a:p>
            <a:pPr algn="ctr" indent="0" marL="0">
              <a:buNone/>
            </a:pPr>
            <a:r>
              <a:rPr lang="en-US" sz="1250" dirty="0">
                <a:solidFill>
                  <a:srgbClr val="1F2937"/>
                </a:solidFill>
              </a:rPr>
              <a:t>Ukraine</a:t>
            </a:r>
            <a:endParaRPr lang="en-US" sz="1250" dirty="0"/>
          </a:p>
          <a:p>
            <a:pPr algn="ctr" indent="0" marL="0">
              <a:buNone/>
            </a:pPr>
            <a:r>
              <a:rPr lang="en-US" sz="1250" dirty="0">
                <a:solidFill>
                  <a:srgbClr val="1F2937"/>
                </a:solidFill>
              </a:rPr>
              <a:t>Moldavie</a:t>
            </a:r>
            <a:endParaRPr lang="en-US" sz="1250" dirty="0"/>
          </a:p>
        </p:txBody>
      </p:sp>
      <p:sp>
        <p:nvSpPr>
          <p:cNvPr id="27" name="Text 25"/>
          <p:cNvSpPr/>
          <p:nvPr/>
        </p:nvSpPr>
        <p:spPr>
          <a:xfrm>
            <a:off x="914400" y="4617720"/>
            <a:ext cx="10332720" cy="594360"/>
          </a:xfrm>
          <a:prstGeom prst="rect">
            <a:avLst/>
          </a:prstGeom>
          <a:noFill/>
          <a:ln/>
        </p:spPr>
        <p:txBody>
          <a:bodyPr wrap="square" lIns="254" tIns="254" rIns="254" bIns="254" rtlCol="0" anchor="ctr">
            <a:normAutofit/>
          </a:bodyPr>
          <a:lstStyle/>
          <a:p>
            <a:pPr indent="0" marL="0">
              <a:buNone/>
            </a:pPr>
            <a:r>
              <a:rPr lang="en-US" sz="2100" dirty="0">
                <a:solidFill>
                  <a:srgbClr val="1F2937"/>
                </a:solidFill>
              </a:rPr>
              <a:t>L’élargissement, ce n’est pas seulement ajouter des pays : c’est proposer un cadre de paix, de droits et de prospérité.</a:t>
            </a:r>
            <a:endParaRPr lang="en-US" sz="2100" dirty="0"/>
          </a:p>
        </p:txBody>
      </p:sp>
      <p:sp>
        <p:nvSpPr>
          <p:cNvPr id="28" name="Text 26"/>
          <p:cNvSpPr/>
          <p:nvPr/>
        </p:nvSpPr>
        <p:spPr>
          <a:xfrm>
            <a:off x="502920" y="6446520"/>
            <a:ext cx="5486400" cy="228600"/>
          </a:xfrm>
          <a:prstGeom prst="rect">
            <a:avLst/>
          </a:prstGeom>
          <a:noFill/>
          <a:ln/>
        </p:spPr>
        <p:txBody>
          <a:bodyPr wrap="square" lIns="0" tIns="0" rIns="0" bIns="0" rtlCol="0" anchor="ctr">
            <a:normAutofit/>
          </a:bodyPr>
          <a:lstStyle/>
          <a:p>
            <a:pPr indent="0" marL="0">
              <a:buNone/>
            </a:pPr>
            <a:r>
              <a:rPr lang="en-US" sz="850" dirty="0">
                <a:solidFill>
                  <a:srgbClr val="64748B"/>
                </a:solidFill>
                <a:latin typeface="Aptos" pitchFamily="34" charset="0"/>
                <a:ea typeface="Aptos" pitchFamily="34" charset="-122"/>
                <a:cs typeface="Aptos" pitchFamily="34" charset="-120"/>
              </a:rPr>
              <a:t>École des Grands-Parents Européens • 4</a:t>
            </a:r>
            <a:endParaRPr lang="en-US" sz="850" dirty="0"/>
          </a:p>
        </p:txBody>
      </p:sp>
      <p:pic>
        <p:nvPicPr>
          <p:cNvPr id="29" name="Picture 28" descr="a_clean_white_background_with_a_flat_vector_logo_d_1.png"/>
          <p:cNvPicPr>
            <a:picLocks noChangeAspect="1"/>
          </p:cNvPicPr>
          <p:nvPr/>
        </p:nvPicPr>
        <p:blipFill>
          <a:blip r:embed="rId3"/>
          <a:stretch>
            <a:fillRect/>
          </a:stretch>
        </p:blipFill>
        <p:spPr>
          <a:xfrm>
            <a:off x="10975543" y="5996178"/>
            <a:ext cx="1051560" cy="78867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594360" y="320040"/>
            <a:ext cx="6492240" cy="256032"/>
          </a:xfrm>
          <a:prstGeom prst="rect">
            <a:avLst/>
          </a:prstGeom>
          <a:noFill/>
          <a:ln/>
        </p:spPr>
        <p:txBody>
          <a:bodyPr wrap="square" lIns="0" tIns="0" rIns="0" bIns="0" rtlCol="0" anchor="ctr">
            <a:normAutofit/>
          </a:bodyPr>
          <a:lstStyle/>
          <a:p>
            <a:pPr indent="0" marL="0">
              <a:buNone/>
            </a:pPr>
            <a:r>
              <a:rPr lang="en-US" sz="1050" b="1" dirty="0">
                <a:solidFill>
                  <a:srgbClr val="1E62B5"/>
                </a:solidFill>
              </a:rPr>
              <a:t>4. LE MONDE AUTOUR DE NOUS</a:t>
            </a:r>
            <a:endParaRPr lang="en-US" sz="1050" dirty="0"/>
          </a:p>
        </p:txBody>
      </p:sp>
      <p:sp>
        <p:nvSpPr>
          <p:cNvPr id="3" name="Text 1"/>
          <p:cNvSpPr/>
          <p:nvPr/>
        </p:nvSpPr>
        <p:spPr>
          <a:xfrm>
            <a:off x="566928" y="658368"/>
            <a:ext cx="6492240" cy="594360"/>
          </a:xfrm>
          <a:prstGeom prst="rect">
            <a:avLst/>
          </a:prstGeom>
          <a:noFill/>
          <a:ln/>
        </p:spPr>
        <p:txBody>
          <a:bodyPr wrap="square" lIns="254" tIns="254" rIns="254" bIns="254" rtlCol="0" anchor="ctr">
            <a:normAutofit/>
          </a:bodyPr>
          <a:lstStyle/>
          <a:p>
            <a:pPr indent="0" marL="0">
              <a:buNone/>
            </a:pPr>
            <a:r>
              <a:rPr lang="en-US" sz="3000" b="1" dirty="0">
                <a:solidFill>
                  <a:srgbClr val="173B7A"/>
                </a:solidFill>
                <a:latin typeface="Aptos Display" pitchFamily="34" charset="0"/>
                <a:ea typeface="Aptos Display" pitchFamily="34" charset="-122"/>
                <a:cs typeface="Aptos Display" pitchFamily="34" charset="-120"/>
              </a:rPr>
              <a:t>L’Europe ne vit plus dans le même décor</a:t>
            </a:r>
            <a:endParaRPr lang="en-US" sz="3000" dirty="0"/>
          </a:p>
        </p:txBody>
      </p:sp>
      <p:pic>
        <p:nvPicPr>
          <p:cNvPr id="4" name="Image 0" descr="/mnt/data/eu_parliament.jpg">    </p:cNvPr>
          <p:cNvPicPr>
            <a:picLocks noChangeAspect="1"/>
          </p:cNvPicPr>
          <p:nvPr/>
        </p:nvPicPr>
        <p:blipFill>
          <a:blip r:embed="rId1"/>
          <a:srcRect l="4051" r="4051" t="0" b="0"/>
          <a:stretch/>
        </p:blipFill>
        <p:spPr>
          <a:xfrm>
            <a:off x="7315200" y="960120"/>
            <a:ext cx="4343400" cy="2926080"/>
          </a:xfrm>
          <a:prstGeom prst="rect">
            <a:avLst/>
          </a:prstGeom>
        </p:spPr>
      </p:pic>
      <p:sp>
        <p:nvSpPr>
          <p:cNvPr id="5" name="Text 2"/>
          <p:cNvSpPr/>
          <p:nvPr/>
        </p:nvSpPr>
        <p:spPr>
          <a:xfrm>
            <a:off x="868680" y="1645920"/>
            <a:ext cx="5943600" cy="2377440"/>
          </a:xfrm>
          <a:prstGeom prst="rect">
            <a:avLst/>
          </a:prstGeom>
          <a:noFill/>
          <a:ln/>
        </p:spPr>
        <p:txBody>
          <a:bodyPr wrap="square" lIns="254" tIns="254" rIns="254" bIns="254" rtlCol="0" anchor="ctr">
            <a:normAutofit/>
          </a:bodyPr>
          <a:lstStyle/>
          <a:p>
            <a:pPr indent="0" marL="0">
              <a:buNone/>
            </a:pPr>
            <a:r>
              <a:rPr lang="en-US" sz="1900" dirty="0">
                <a:solidFill>
                  <a:srgbClr val="1F2937"/>
                </a:solidFill>
              </a:rPr>
              <a:t>• la guerre en Ukraine</a:t>
            </a:r>
            <a:endParaRPr lang="en-US" sz="1900" dirty="0"/>
          </a:p>
          <a:p>
            <a:pPr indent="0" marL="0">
              <a:buNone/>
            </a:pPr>
            <a:r>
              <a:rPr lang="en-US" sz="1900" dirty="0">
                <a:solidFill>
                  <a:srgbClr val="1F2937"/>
                </a:solidFill>
              </a:rPr>
              <a:t>• la rivalité entre grandes puissances</a:t>
            </a:r>
            <a:endParaRPr lang="en-US" sz="1900" dirty="0"/>
          </a:p>
          <a:p>
            <a:pPr indent="0" marL="0">
              <a:buNone/>
            </a:pPr>
            <a:r>
              <a:rPr lang="en-US" sz="1900" dirty="0">
                <a:solidFill>
                  <a:srgbClr val="1F2937"/>
                </a:solidFill>
              </a:rPr>
              <a:t>• le retour des frontières et des migrations</a:t>
            </a:r>
            <a:endParaRPr lang="en-US" sz="1900" dirty="0"/>
          </a:p>
          <a:p>
            <a:pPr indent="0" marL="0">
              <a:buNone/>
            </a:pPr>
            <a:r>
              <a:rPr lang="en-US" sz="1900" dirty="0">
                <a:solidFill>
                  <a:srgbClr val="1F2937"/>
                </a:solidFill>
              </a:rPr>
              <a:t>• le climat et l’énergie</a:t>
            </a:r>
            <a:endParaRPr lang="en-US" sz="1900" dirty="0"/>
          </a:p>
          <a:p>
            <a:pPr indent="0" marL="0">
              <a:buNone/>
            </a:pPr>
            <a:r>
              <a:rPr lang="en-US" sz="1900" dirty="0">
                <a:solidFill>
                  <a:srgbClr val="1F2937"/>
                </a:solidFill>
              </a:rPr>
              <a:t>• le numérique et l’intelligence artificielle</a:t>
            </a:r>
            <a:endParaRPr lang="en-US" sz="1900" dirty="0"/>
          </a:p>
        </p:txBody>
      </p:sp>
      <p:sp>
        <p:nvSpPr>
          <p:cNvPr id="6" name="Text 3"/>
          <p:cNvSpPr/>
          <p:nvPr/>
        </p:nvSpPr>
        <p:spPr>
          <a:xfrm>
            <a:off x="777240" y="5074920"/>
            <a:ext cx="9966960" cy="475488"/>
          </a:xfrm>
          <a:prstGeom prst="rect">
            <a:avLst/>
          </a:prstGeom>
          <a:noFill/>
          <a:ln/>
        </p:spPr>
        <p:txBody>
          <a:bodyPr wrap="square" lIns="0" tIns="0" rIns="0" bIns="0" rtlCol="0" anchor="ctr">
            <a:normAutofit/>
          </a:bodyPr>
          <a:lstStyle/>
          <a:p>
            <a:pPr indent="0" marL="0">
              <a:buNone/>
            </a:pPr>
            <a:r>
              <a:rPr lang="en-US" sz="2400" b="1" dirty="0">
                <a:solidFill>
                  <a:srgbClr val="173B7A"/>
                </a:solidFill>
              </a:rPr>
              <a:t>Question simple : voulons-nous peser ensemble, ou subir séparément ?</a:t>
            </a:r>
            <a:endParaRPr lang="en-US" sz="2400" dirty="0"/>
          </a:p>
        </p:txBody>
      </p:sp>
      <p:sp>
        <p:nvSpPr>
          <p:cNvPr id="7" name="Text 4"/>
          <p:cNvSpPr/>
          <p:nvPr/>
        </p:nvSpPr>
        <p:spPr>
          <a:xfrm>
            <a:off x="502920" y="6446520"/>
            <a:ext cx="5486400" cy="228600"/>
          </a:xfrm>
          <a:prstGeom prst="rect">
            <a:avLst/>
          </a:prstGeom>
          <a:noFill/>
          <a:ln/>
        </p:spPr>
        <p:txBody>
          <a:bodyPr wrap="square" lIns="0" tIns="0" rIns="0" bIns="0" rtlCol="0" anchor="ctr">
            <a:normAutofit/>
          </a:bodyPr>
          <a:lstStyle/>
          <a:p>
            <a:pPr indent="0" marL="0">
              <a:buNone/>
            </a:pPr>
            <a:r>
              <a:rPr lang="en-US" sz="850" dirty="0">
                <a:solidFill>
                  <a:srgbClr val="64748B"/>
                </a:solidFill>
                <a:latin typeface="Aptos" pitchFamily="34" charset="0"/>
                <a:ea typeface="Aptos" pitchFamily="34" charset="-122"/>
                <a:cs typeface="Aptos" pitchFamily="34" charset="-120"/>
              </a:rPr>
              <a:t>École des Grands-Parents Européens • 5</a:t>
            </a:r>
            <a:endParaRPr lang="en-US" sz="850" dirty="0"/>
          </a:p>
        </p:txBody>
      </p:sp>
      <p:pic>
        <p:nvPicPr>
          <p:cNvPr id="8" name="Picture 7" descr="a_clean_white_background_with_a_flat_vector_logo_d_1.png"/>
          <p:cNvPicPr>
            <a:picLocks noChangeAspect="1"/>
          </p:cNvPicPr>
          <p:nvPr/>
        </p:nvPicPr>
        <p:blipFill>
          <a:blip r:embed="rId4"/>
          <a:stretch>
            <a:fillRect/>
          </a:stretch>
        </p:blipFill>
        <p:spPr>
          <a:xfrm>
            <a:off x="10975543" y="5996178"/>
            <a:ext cx="1051560" cy="78867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594360" y="320040"/>
            <a:ext cx="6492240" cy="256032"/>
          </a:xfrm>
          <a:prstGeom prst="rect">
            <a:avLst/>
          </a:prstGeom>
          <a:noFill/>
          <a:ln/>
        </p:spPr>
        <p:txBody>
          <a:bodyPr wrap="square" lIns="0" tIns="0" rIns="0" bIns="0" rtlCol="0" anchor="ctr">
            <a:normAutofit/>
          </a:bodyPr>
          <a:lstStyle/>
          <a:p>
            <a:pPr indent="0" marL="0">
              <a:buNone/>
            </a:pPr>
            <a:r>
              <a:rPr lang="en-US" sz="1050" b="1" dirty="0">
                <a:solidFill>
                  <a:srgbClr val="1E62B5"/>
                </a:solidFill>
              </a:rPr>
              <a:t>5. SÉCURITÉ ET DÉFENSE</a:t>
            </a:r>
            <a:endParaRPr lang="en-US" sz="1050" dirty="0"/>
          </a:p>
        </p:txBody>
      </p:sp>
      <p:sp>
        <p:nvSpPr>
          <p:cNvPr id="3" name="Text 1"/>
          <p:cNvSpPr/>
          <p:nvPr/>
        </p:nvSpPr>
        <p:spPr>
          <a:xfrm>
            <a:off x="566928" y="658368"/>
            <a:ext cx="6492240" cy="594360"/>
          </a:xfrm>
          <a:prstGeom prst="rect">
            <a:avLst/>
          </a:prstGeom>
          <a:noFill/>
          <a:ln/>
        </p:spPr>
        <p:txBody>
          <a:bodyPr wrap="square" lIns="254" tIns="254" rIns="254" bIns="254" rtlCol="0" anchor="ctr">
            <a:normAutofit/>
          </a:bodyPr>
          <a:lstStyle/>
          <a:p>
            <a:pPr indent="0" marL="0">
              <a:buNone/>
            </a:pPr>
            <a:r>
              <a:rPr lang="en-US" sz="3000" b="1" dirty="0">
                <a:solidFill>
                  <a:srgbClr val="173B7A"/>
                </a:solidFill>
                <a:latin typeface="Aptos Display" pitchFamily="34" charset="0"/>
                <a:ea typeface="Aptos Display" pitchFamily="34" charset="-122"/>
                <a:cs typeface="Aptos Display" pitchFamily="34" charset="-120"/>
              </a:rPr>
              <a:t>Être un projet de paix ne dispense pas d’être solide</a:t>
            </a:r>
            <a:endParaRPr lang="en-US" sz="3000" dirty="0"/>
          </a:p>
        </p:txBody>
      </p:sp>
      <p:sp>
        <p:nvSpPr>
          <p:cNvPr id="4" name="Text 2"/>
          <p:cNvSpPr/>
          <p:nvPr/>
        </p:nvSpPr>
        <p:spPr>
          <a:xfrm>
            <a:off x="731520" y="1508760"/>
            <a:ext cx="5212080" cy="457200"/>
          </a:xfrm>
          <a:prstGeom prst="rect">
            <a:avLst/>
          </a:prstGeom>
          <a:noFill/>
          <a:ln/>
        </p:spPr>
        <p:txBody>
          <a:bodyPr wrap="square" lIns="0" tIns="0" rIns="0" bIns="0" rtlCol="0" anchor="ctr">
            <a:normAutofit/>
          </a:bodyPr>
          <a:lstStyle/>
          <a:p>
            <a:pPr indent="0" marL="0">
              <a:buNone/>
            </a:pPr>
            <a:r>
              <a:rPr lang="en-US" sz="2600" b="1" dirty="0">
                <a:solidFill>
                  <a:srgbClr val="173B7A"/>
                </a:solidFill>
              </a:rPr>
              <a:t>Paix ne veut pas dire naïveté.</a:t>
            </a:r>
            <a:endParaRPr lang="en-US" sz="2600" dirty="0"/>
          </a:p>
        </p:txBody>
      </p:sp>
      <p:sp>
        <p:nvSpPr>
          <p:cNvPr id="5" name="Text 3"/>
          <p:cNvSpPr/>
          <p:nvPr/>
        </p:nvSpPr>
        <p:spPr>
          <a:xfrm>
            <a:off x="868680" y="2286000"/>
            <a:ext cx="6492240" cy="1938528"/>
          </a:xfrm>
          <a:prstGeom prst="rect">
            <a:avLst/>
          </a:prstGeom>
          <a:noFill/>
          <a:ln/>
        </p:spPr>
        <p:txBody>
          <a:bodyPr wrap="square" lIns="254" tIns="254" rIns="254" bIns="254" rtlCol="0" anchor="ctr">
            <a:normAutofit/>
          </a:bodyPr>
          <a:lstStyle/>
          <a:p>
            <a:pPr indent="0" marL="0">
              <a:buNone/>
            </a:pPr>
            <a:r>
              <a:rPr lang="en-US" sz="1850" dirty="0">
                <a:solidFill>
                  <a:srgbClr val="1F2937"/>
                </a:solidFill>
              </a:rPr>
              <a:t>• soutenir l’Ukraine, sans promettre l’impossible</a:t>
            </a:r>
            <a:endParaRPr lang="en-US" sz="1850" dirty="0"/>
          </a:p>
          <a:p>
            <a:pPr indent="0" marL="0">
              <a:buNone/>
            </a:pPr>
            <a:r>
              <a:rPr lang="en-US" sz="1850" dirty="0">
                <a:solidFill>
                  <a:srgbClr val="1F2937"/>
                </a:solidFill>
              </a:rPr>
              <a:t>• mieux coordonner les armées et les industries de défense</a:t>
            </a:r>
            <a:endParaRPr lang="en-US" sz="1850" dirty="0"/>
          </a:p>
          <a:p>
            <a:pPr indent="0" marL="0">
              <a:buNone/>
            </a:pPr>
            <a:r>
              <a:rPr lang="en-US" sz="1850" dirty="0">
                <a:solidFill>
                  <a:srgbClr val="1F2937"/>
                </a:solidFill>
              </a:rPr>
              <a:t>• protéger les citoyens : cyberattaques, désinformation, frontières</a:t>
            </a:r>
            <a:endParaRPr lang="en-US" sz="1850" dirty="0"/>
          </a:p>
          <a:p>
            <a:pPr indent="0" marL="0">
              <a:buNone/>
            </a:pPr>
            <a:r>
              <a:rPr lang="en-US" sz="1850" dirty="0">
                <a:solidFill>
                  <a:srgbClr val="1F2937"/>
                </a:solidFill>
              </a:rPr>
              <a:t>• rester une puissance de droit, pas une puissance brutale</a:t>
            </a:r>
            <a:endParaRPr lang="en-US" sz="1850" dirty="0"/>
          </a:p>
        </p:txBody>
      </p:sp>
      <p:sp>
        <p:nvSpPr>
          <p:cNvPr id="6" name="Shape 4"/>
          <p:cNvSpPr/>
          <p:nvPr/>
        </p:nvSpPr>
        <p:spPr>
          <a:xfrm>
            <a:off x="8046720" y="1828800"/>
            <a:ext cx="1463040" cy="1005840"/>
          </a:xfrm>
          <a:prstGeom prst="chevron">
            <a:avLst/>
          </a:prstGeom>
          <a:solidFill>
            <a:srgbClr val="E9F2FF"/>
          </a:solidFill>
          <a:ln w="12700">
            <a:solidFill>
              <a:srgbClr val="FFFFFF">
                <a:alpha val="0"/>
              </a:srgbClr>
            </a:solidFill>
            <a:prstDash val="solid"/>
          </a:ln>
        </p:spPr>
      </p:sp>
      <p:sp>
        <p:nvSpPr>
          <p:cNvPr id="7" name="Shape 5"/>
          <p:cNvSpPr/>
          <p:nvPr/>
        </p:nvSpPr>
        <p:spPr>
          <a:xfrm>
            <a:off x="9372600" y="2880360"/>
            <a:ext cx="1463040" cy="1005840"/>
          </a:xfrm>
          <a:prstGeom prst="chevron">
            <a:avLst/>
          </a:prstGeom>
          <a:solidFill>
            <a:srgbClr val="F2C94C"/>
          </a:solidFill>
          <a:ln w="12700">
            <a:solidFill>
              <a:srgbClr val="FFFFFF">
                <a:alpha val="0"/>
              </a:srgbClr>
            </a:solidFill>
            <a:prstDash val="solid"/>
          </a:ln>
        </p:spPr>
      </p:sp>
      <p:sp>
        <p:nvSpPr>
          <p:cNvPr id="8" name="Text 6"/>
          <p:cNvSpPr/>
          <p:nvPr/>
        </p:nvSpPr>
        <p:spPr>
          <a:xfrm>
            <a:off x="7680960" y="4526280"/>
            <a:ext cx="3246120" cy="502920"/>
          </a:xfrm>
          <a:prstGeom prst="rect">
            <a:avLst/>
          </a:prstGeom>
          <a:noFill/>
          <a:ln/>
        </p:spPr>
        <p:txBody>
          <a:bodyPr wrap="square" lIns="0" tIns="0" rIns="0" bIns="0" rtlCol="0" anchor="ctr">
            <a:normAutofit/>
          </a:bodyPr>
          <a:lstStyle/>
          <a:p>
            <a:pPr algn="ctr" indent="0" marL="0">
              <a:buNone/>
            </a:pPr>
            <a:r>
              <a:rPr lang="en-US" sz="2200" b="1" dirty="0">
                <a:solidFill>
                  <a:srgbClr val="173B7A"/>
                </a:solidFill>
              </a:rPr>
              <a:t>Une Europe qui protège</a:t>
            </a:r>
            <a:endParaRPr lang="en-US" sz="2200" dirty="0"/>
          </a:p>
        </p:txBody>
      </p:sp>
      <p:sp>
        <p:nvSpPr>
          <p:cNvPr id="9" name="Text 7"/>
          <p:cNvSpPr/>
          <p:nvPr/>
        </p:nvSpPr>
        <p:spPr>
          <a:xfrm>
            <a:off x="502920" y="6446520"/>
            <a:ext cx="5486400" cy="228600"/>
          </a:xfrm>
          <a:prstGeom prst="rect">
            <a:avLst/>
          </a:prstGeom>
          <a:noFill/>
          <a:ln/>
        </p:spPr>
        <p:txBody>
          <a:bodyPr wrap="square" lIns="0" tIns="0" rIns="0" bIns="0" rtlCol="0" anchor="ctr">
            <a:normAutofit/>
          </a:bodyPr>
          <a:lstStyle/>
          <a:p>
            <a:pPr indent="0" marL="0">
              <a:buNone/>
            </a:pPr>
            <a:r>
              <a:rPr lang="en-US" sz="850" dirty="0">
                <a:solidFill>
                  <a:srgbClr val="64748B"/>
                </a:solidFill>
                <a:latin typeface="Aptos" pitchFamily="34" charset="0"/>
                <a:ea typeface="Aptos" pitchFamily="34" charset="-122"/>
                <a:cs typeface="Aptos" pitchFamily="34" charset="-120"/>
              </a:rPr>
              <a:t>École des Grands-Parents Européens • 6</a:t>
            </a:r>
            <a:endParaRPr lang="en-US" sz="850" dirty="0"/>
          </a:p>
        </p:txBody>
      </p:sp>
      <p:pic>
        <p:nvPicPr>
          <p:cNvPr id="10" name="Picture 9" descr="a_clean_white_background_with_a_flat_vector_logo_d_1.png"/>
          <p:cNvPicPr>
            <a:picLocks noChangeAspect="1"/>
          </p:cNvPicPr>
          <p:nvPr/>
        </p:nvPicPr>
        <p:blipFill>
          <a:blip r:embed="rId3"/>
          <a:stretch>
            <a:fillRect/>
          </a:stretch>
        </p:blipFill>
        <p:spPr>
          <a:xfrm>
            <a:off x="10975543" y="5996178"/>
            <a:ext cx="1051560" cy="78867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594360" y="320040"/>
            <a:ext cx="6492240" cy="256032"/>
          </a:xfrm>
          <a:prstGeom prst="rect">
            <a:avLst/>
          </a:prstGeom>
          <a:noFill/>
          <a:ln/>
        </p:spPr>
        <p:txBody>
          <a:bodyPr wrap="square" lIns="0" tIns="0" rIns="0" bIns="0" rtlCol="0" anchor="ctr">
            <a:normAutofit/>
          </a:bodyPr>
          <a:lstStyle/>
          <a:p>
            <a:pPr indent="0" marL="0">
              <a:buNone/>
            </a:pPr>
            <a:r>
              <a:rPr lang="en-US" sz="1050" b="1" dirty="0">
                <a:solidFill>
                  <a:srgbClr val="1E62B5"/>
                </a:solidFill>
              </a:rPr>
              <a:t>6. ÉCONOMIE ET POUVOIR D’ACHAT</a:t>
            </a:r>
            <a:endParaRPr lang="en-US" sz="1050" dirty="0"/>
          </a:p>
        </p:txBody>
      </p:sp>
      <p:sp>
        <p:nvSpPr>
          <p:cNvPr id="3" name="Text 1"/>
          <p:cNvSpPr/>
          <p:nvPr/>
        </p:nvSpPr>
        <p:spPr>
          <a:xfrm>
            <a:off x="566928" y="658368"/>
            <a:ext cx="6492240" cy="594360"/>
          </a:xfrm>
          <a:prstGeom prst="rect">
            <a:avLst/>
          </a:prstGeom>
          <a:noFill/>
          <a:ln/>
        </p:spPr>
        <p:txBody>
          <a:bodyPr wrap="square" lIns="254" tIns="254" rIns="254" bIns="254" rtlCol="0" anchor="ctr">
            <a:normAutofit/>
          </a:bodyPr>
          <a:lstStyle/>
          <a:p>
            <a:pPr indent="0" marL="0">
              <a:buNone/>
            </a:pPr>
            <a:r>
              <a:rPr lang="en-US" sz="3000" b="1" dirty="0">
                <a:solidFill>
                  <a:srgbClr val="173B7A"/>
                </a:solidFill>
                <a:latin typeface="Aptos Display" pitchFamily="34" charset="0"/>
                <a:ea typeface="Aptos Display" pitchFamily="34" charset="-122"/>
                <a:cs typeface="Aptos Display" pitchFamily="34" charset="-120"/>
              </a:rPr>
              <a:t>La prospérité : produire, innover, protéger</a:t>
            </a:r>
            <a:endParaRPr lang="en-US" sz="3000" dirty="0"/>
          </a:p>
        </p:txBody>
      </p:sp>
      <p:sp>
        <p:nvSpPr>
          <p:cNvPr id="4" name="Text 2"/>
          <p:cNvSpPr/>
          <p:nvPr/>
        </p:nvSpPr>
        <p:spPr>
          <a:xfrm>
            <a:off x="822960" y="1508760"/>
            <a:ext cx="2194560" cy="685800"/>
          </a:xfrm>
          <a:prstGeom prst="rect">
            <a:avLst/>
          </a:prstGeom>
          <a:noFill/>
          <a:ln/>
        </p:spPr>
        <p:txBody>
          <a:bodyPr wrap="square" lIns="0" tIns="0" rIns="0" bIns="0" rtlCol="0" anchor="ctr">
            <a:normAutofit/>
          </a:bodyPr>
          <a:lstStyle/>
          <a:p>
            <a:pPr indent="0" marL="0">
              <a:buNone/>
            </a:pPr>
            <a:r>
              <a:rPr lang="en-US" sz="3400" b="1" dirty="0">
                <a:solidFill>
                  <a:srgbClr val="173B7A"/>
                </a:solidFill>
                <a:latin typeface="Aptos Display" pitchFamily="34" charset="0"/>
                <a:ea typeface="Aptos Display" pitchFamily="34" charset="-122"/>
                <a:cs typeface="Aptos Display" pitchFamily="34" charset="-120"/>
              </a:rPr>
              <a:t>€18 T</a:t>
            </a:r>
            <a:endParaRPr lang="en-US" sz="3400" dirty="0"/>
          </a:p>
        </p:txBody>
      </p:sp>
      <p:sp>
        <p:nvSpPr>
          <p:cNvPr id="5" name="Text 3"/>
          <p:cNvSpPr/>
          <p:nvPr/>
        </p:nvSpPr>
        <p:spPr>
          <a:xfrm>
            <a:off x="822960" y="2240280"/>
            <a:ext cx="2194560" cy="594360"/>
          </a:xfrm>
          <a:prstGeom prst="rect">
            <a:avLst/>
          </a:prstGeom>
          <a:noFill/>
          <a:ln/>
        </p:spPr>
        <p:txBody>
          <a:bodyPr wrap="square" lIns="0" tIns="0" rIns="0" bIns="0" rtlCol="0" anchor="ctr">
            <a:normAutofit/>
          </a:bodyPr>
          <a:lstStyle/>
          <a:p>
            <a:pPr indent="0" marL="0">
              <a:buNone/>
            </a:pPr>
            <a:r>
              <a:rPr lang="en-US" sz="1500" dirty="0">
                <a:solidFill>
                  <a:srgbClr val="1F2937"/>
                </a:solidFill>
              </a:rPr>
              <a:t>PIB du marché unique européen</a:t>
            </a:r>
            <a:endParaRPr lang="en-US" sz="1500" dirty="0"/>
          </a:p>
        </p:txBody>
      </p:sp>
      <p:sp>
        <p:nvSpPr>
          <p:cNvPr id="6" name="Text 4"/>
          <p:cNvSpPr/>
          <p:nvPr/>
        </p:nvSpPr>
        <p:spPr>
          <a:xfrm>
            <a:off x="3611880" y="1508760"/>
            <a:ext cx="2560320" cy="685800"/>
          </a:xfrm>
          <a:prstGeom prst="rect">
            <a:avLst/>
          </a:prstGeom>
          <a:noFill/>
          <a:ln/>
        </p:spPr>
        <p:txBody>
          <a:bodyPr wrap="square" lIns="0" tIns="0" rIns="0" bIns="0" rtlCol="0" anchor="ctr">
            <a:normAutofit/>
          </a:bodyPr>
          <a:lstStyle/>
          <a:p>
            <a:pPr indent="0" marL="0">
              <a:buNone/>
            </a:pPr>
            <a:r>
              <a:rPr lang="en-US" sz="3400" b="1" dirty="0">
                <a:solidFill>
                  <a:srgbClr val="1E62B5"/>
                </a:solidFill>
                <a:latin typeface="Aptos Display" pitchFamily="34" charset="0"/>
                <a:ea typeface="Aptos Display" pitchFamily="34" charset="-122"/>
                <a:cs typeface="Aptos Display" pitchFamily="34" charset="-120"/>
              </a:rPr>
              <a:t>26 M</a:t>
            </a:r>
            <a:endParaRPr lang="en-US" sz="3400" dirty="0"/>
          </a:p>
        </p:txBody>
      </p:sp>
      <p:sp>
        <p:nvSpPr>
          <p:cNvPr id="7" name="Text 5"/>
          <p:cNvSpPr/>
          <p:nvPr/>
        </p:nvSpPr>
        <p:spPr>
          <a:xfrm>
            <a:off x="3611880" y="2240280"/>
            <a:ext cx="2560320" cy="594360"/>
          </a:xfrm>
          <a:prstGeom prst="rect">
            <a:avLst/>
          </a:prstGeom>
          <a:noFill/>
          <a:ln/>
        </p:spPr>
        <p:txBody>
          <a:bodyPr wrap="square" lIns="0" tIns="0" rIns="0" bIns="0" rtlCol="0" anchor="ctr">
            <a:normAutofit/>
          </a:bodyPr>
          <a:lstStyle/>
          <a:p>
            <a:pPr indent="0" marL="0">
              <a:buNone/>
            </a:pPr>
            <a:r>
              <a:rPr lang="en-US" sz="1500" dirty="0">
                <a:solidFill>
                  <a:srgbClr val="1F2937"/>
                </a:solidFill>
              </a:rPr>
              <a:t>d’entreprises dans le marché unique</a:t>
            </a:r>
            <a:endParaRPr lang="en-US" sz="1500" dirty="0"/>
          </a:p>
        </p:txBody>
      </p:sp>
      <p:sp>
        <p:nvSpPr>
          <p:cNvPr id="8" name="Text 6"/>
          <p:cNvSpPr/>
          <p:nvPr/>
        </p:nvSpPr>
        <p:spPr>
          <a:xfrm>
            <a:off x="6583680" y="1508760"/>
            <a:ext cx="2377440" cy="685800"/>
          </a:xfrm>
          <a:prstGeom prst="rect">
            <a:avLst/>
          </a:prstGeom>
          <a:noFill/>
          <a:ln/>
        </p:spPr>
        <p:txBody>
          <a:bodyPr wrap="square" lIns="0" tIns="0" rIns="0" bIns="0" rtlCol="0" anchor="ctr">
            <a:normAutofit/>
          </a:bodyPr>
          <a:lstStyle/>
          <a:p>
            <a:pPr indent="0" marL="0">
              <a:buNone/>
            </a:pPr>
            <a:r>
              <a:rPr lang="en-US" sz="3400" b="1" dirty="0">
                <a:solidFill>
                  <a:srgbClr val="1E62B5"/>
                </a:solidFill>
                <a:latin typeface="Aptos Display" pitchFamily="34" charset="0"/>
                <a:ea typeface="Aptos Display" pitchFamily="34" charset="-122"/>
                <a:cs typeface="Aptos Display" pitchFamily="34" charset="-120"/>
              </a:rPr>
              <a:t>450 M</a:t>
            </a:r>
            <a:endParaRPr lang="en-US" sz="3400" dirty="0"/>
          </a:p>
        </p:txBody>
      </p:sp>
      <p:sp>
        <p:nvSpPr>
          <p:cNvPr id="9" name="Text 7"/>
          <p:cNvSpPr/>
          <p:nvPr/>
        </p:nvSpPr>
        <p:spPr>
          <a:xfrm>
            <a:off x="6583680" y="2240280"/>
            <a:ext cx="2377440" cy="594360"/>
          </a:xfrm>
          <a:prstGeom prst="rect">
            <a:avLst/>
          </a:prstGeom>
          <a:noFill/>
          <a:ln/>
        </p:spPr>
        <p:txBody>
          <a:bodyPr wrap="square" lIns="0" tIns="0" rIns="0" bIns="0" rtlCol="0" anchor="ctr">
            <a:normAutofit/>
          </a:bodyPr>
          <a:lstStyle/>
          <a:p>
            <a:pPr indent="0" marL="0">
              <a:buNone/>
            </a:pPr>
            <a:r>
              <a:rPr lang="en-US" sz="1500" dirty="0">
                <a:solidFill>
                  <a:srgbClr val="1F2937"/>
                </a:solidFill>
              </a:rPr>
              <a:t>de consommateurs</a:t>
            </a:r>
            <a:endParaRPr lang="en-US" sz="1500" dirty="0"/>
          </a:p>
        </p:txBody>
      </p:sp>
      <p:sp>
        <p:nvSpPr>
          <p:cNvPr id="10" name="Text 8"/>
          <p:cNvSpPr/>
          <p:nvPr/>
        </p:nvSpPr>
        <p:spPr>
          <a:xfrm>
            <a:off x="822960" y="3429000"/>
            <a:ext cx="7772400" cy="384048"/>
          </a:xfrm>
          <a:prstGeom prst="rect">
            <a:avLst/>
          </a:prstGeom>
          <a:noFill/>
          <a:ln/>
        </p:spPr>
        <p:txBody>
          <a:bodyPr wrap="square" lIns="0" tIns="0" rIns="0" bIns="0" rtlCol="0" anchor="ctr">
            <a:normAutofit/>
          </a:bodyPr>
          <a:lstStyle/>
          <a:p>
            <a:pPr indent="0" marL="0">
              <a:buNone/>
            </a:pPr>
            <a:r>
              <a:rPr lang="en-US" sz="2000" dirty="0">
                <a:solidFill>
                  <a:srgbClr val="1F2937"/>
                </a:solidFill>
              </a:rPr>
              <a:t>Le marché unique est un atout, mais il doit être complété par :</a:t>
            </a:r>
            <a:endParaRPr lang="en-US" sz="2000" dirty="0"/>
          </a:p>
        </p:txBody>
      </p:sp>
      <p:sp>
        <p:nvSpPr>
          <p:cNvPr id="11" name="Text 9"/>
          <p:cNvSpPr/>
          <p:nvPr/>
        </p:nvSpPr>
        <p:spPr>
          <a:xfrm>
            <a:off x="1005840" y="4041648"/>
            <a:ext cx="9326880" cy="1938528"/>
          </a:xfrm>
          <a:prstGeom prst="rect">
            <a:avLst/>
          </a:prstGeom>
          <a:noFill/>
          <a:ln/>
        </p:spPr>
        <p:txBody>
          <a:bodyPr wrap="square" lIns="254" tIns="254" rIns="254" bIns="254" rtlCol="0" anchor="ctr">
            <a:normAutofit/>
          </a:bodyPr>
          <a:lstStyle/>
          <a:p>
            <a:pPr indent="0" marL="0">
              <a:buNone/>
            </a:pPr>
            <a:r>
              <a:rPr lang="en-US" sz="1800" dirty="0">
                <a:solidFill>
                  <a:srgbClr val="1F2937"/>
                </a:solidFill>
              </a:rPr>
              <a:t>• moins d’obstacles inutiles</a:t>
            </a:r>
            <a:endParaRPr lang="en-US" sz="1800" dirty="0"/>
          </a:p>
          <a:p>
            <a:pPr indent="0" marL="0">
              <a:buNone/>
            </a:pPr>
            <a:r>
              <a:rPr lang="en-US" sz="1800" dirty="0">
                <a:solidFill>
                  <a:srgbClr val="1F2937"/>
                </a:solidFill>
              </a:rPr>
              <a:t>• des investissements dans l’industrie et la recherche</a:t>
            </a:r>
            <a:endParaRPr lang="en-US" sz="1800" dirty="0"/>
          </a:p>
          <a:p>
            <a:pPr indent="0" marL="0">
              <a:buNone/>
            </a:pPr>
            <a:r>
              <a:rPr lang="en-US" sz="1800" dirty="0">
                <a:solidFill>
                  <a:srgbClr val="1F2937"/>
                </a:solidFill>
              </a:rPr>
              <a:t>• une énergie plus sûre et moins chère</a:t>
            </a:r>
            <a:endParaRPr lang="en-US" sz="1800" dirty="0"/>
          </a:p>
          <a:p>
            <a:pPr indent="0" marL="0">
              <a:buNone/>
            </a:pPr>
            <a:r>
              <a:rPr lang="en-US" sz="1800" dirty="0">
                <a:solidFill>
                  <a:srgbClr val="1F2937"/>
                </a:solidFill>
              </a:rPr>
              <a:t>• une attention au quotidien : logement, prix, services publics</a:t>
            </a:r>
            <a:endParaRPr lang="en-US" sz="1800" dirty="0"/>
          </a:p>
        </p:txBody>
      </p:sp>
      <p:sp>
        <p:nvSpPr>
          <p:cNvPr id="12" name="Text 10"/>
          <p:cNvSpPr/>
          <p:nvPr/>
        </p:nvSpPr>
        <p:spPr>
          <a:xfrm>
            <a:off x="502920" y="6446520"/>
            <a:ext cx="5486400" cy="228600"/>
          </a:xfrm>
          <a:prstGeom prst="rect">
            <a:avLst/>
          </a:prstGeom>
          <a:noFill/>
          <a:ln/>
        </p:spPr>
        <p:txBody>
          <a:bodyPr wrap="square" lIns="0" tIns="0" rIns="0" bIns="0" rtlCol="0" anchor="ctr">
            <a:normAutofit/>
          </a:bodyPr>
          <a:lstStyle/>
          <a:p>
            <a:pPr indent="0" marL="0">
              <a:buNone/>
            </a:pPr>
            <a:r>
              <a:rPr lang="en-US" sz="850" dirty="0">
                <a:solidFill>
                  <a:srgbClr val="64748B"/>
                </a:solidFill>
                <a:latin typeface="Aptos" pitchFamily="34" charset="0"/>
                <a:ea typeface="Aptos" pitchFamily="34" charset="-122"/>
                <a:cs typeface="Aptos" pitchFamily="34" charset="-120"/>
              </a:rPr>
              <a:t>École des Grands-Parents Européens • 7</a:t>
            </a:r>
            <a:endParaRPr lang="en-US" sz="850" dirty="0"/>
          </a:p>
        </p:txBody>
      </p:sp>
      <p:pic>
        <p:nvPicPr>
          <p:cNvPr id="13" name="Picture 12" descr="a_clean_white_background_with_a_flat_vector_logo_d_1.png"/>
          <p:cNvPicPr>
            <a:picLocks noChangeAspect="1"/>
          </p:cNvPicPr>
          <p:nvPr/>
        </p:nvPicPr>
        <p:blipFill>
          <a:blip r:embed="rId3"/>
          <a:stretch>
            <a:fillRect/>
          </a:stretch>
        </p:blipFill>
        <p:spPr>
          <a:xfrm>
            <a:off x="10975543" y="5996178"/>
            <a:ext cx="1051560" cy="78867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594360" y="320040"/>
            <a:ext cx="6492240" cy="256032"/>
          </a:xfrm>
          <a:prstGeom prst="rect">
            <a:avLst/>
          </a:prstGeom>
          <a:noFill/>
          <a:ln/>
        </p:spPr>
        <p:txBody>
          <a:bodyPr wrap="square" lIns="0" tIns="0" rIns="0" bIns="0" rtlCol="0" anchor="ctr">
            <a:normAutofit/>
          </a:bodyPr>
          <a:lstStyle/>
          <a:p>
            <a:pPr indent="0" marL="0">
              <a:buNone/>
            </a:pPr>
            <a:r>
              <a:rPr lang="en-US" sz="1050" b="1" dirty="0">
                <a:solidFill>
                  <a:srgbClr val="1E62B5"/>
                </a:solidFill>
              </a:rPr>
              <a:t>7. CLIMAT ET ÉNERGIE</a:t>
            </a:r>
            <a:endParaRPr lang="en-US" sz="1050" dirty="0"/>
          </a:p>
        </p:txBody>
      </p:sp>
      <p:sp>
        <p:nvSpPr>
          <p:cNvPr id="3" name="Text 1"/>
          <p:cNvSpPr/>
          <p:nvPr/>
        </p:nvSpPr>
        <p:spPr>
          <a:xfrm>
            <a:off x="566928" y="658368"/>
            <a:ext cx="6492240" cy="594360"/>
          </a:xfrm>
          <a:prstGeom prst="rect">
            <a:avLst/>
          </a:prstGeom>
          <a:noFill/>
          <a:ln/>
        </p:spPr>
        <p:txBody>
          <a:bodyPr wrap="square" lIns="254" tIns="254" rIns="254" bIns="254" rtlCol="0" anchor="ctr">
            <a:normAutofit/>
          </a:bodyPr>
          <a:lstStyle/>
          <a:p>
            <a:pPr indent="0" marL="0">
              <a:buNone/>
            </a:pPr>
            <a:r>
              <a:rPr lang="en-US" sz="3000" b="1" dirty="0">
                <a:solidFill>
                  <a:srgbClr val="173B7A"/>
                </a:solidFill>
                <a:latin typeface="Aptos Display" pitchFamily="34" charset="0"/>
                <a:ea typeface="Aptos Display" pitchFamily="34" charset="-122"/>
                <a:cs typeface="Aptos Display" pitchFamily="34" charset="-120"/>
              </a:rPr>
              <a:t>Changer sans casser la société</a:t>
            </a:r>
            <a:endParaRPr lang="en-US" sz="3000" dirty="0"/>
          </a:p>
        </p:txBody>
      </p:sp>
      <p:sp>
        <p:nvSpPr>
          <p:cNvPr id="4" name="Text 2"/>
          <p:cNvSpPr/>
          <p:nvPr/>
        </p:nvSpPr>
        <p:spPr>
          <a:xfrm>
            <a:off x="777240" y="1417320"/>
            <a:ext cx="10698480" cy="502920"/>
          </a:xfrm>
          <a:prstGeom prst="rect">
            <a:avLst/>
          </a:prstGeom>
          <a:noFill/>
          <a:ln/>
        </p:spPr>
        <p:txBody>
          <a:bodyPr wrap="square" lIns="0" tIns="0" rIns="0" bIns="0" rtlCol="0" anchor="ctr">
            <a:normAutofit/>
          </a:bodyPr>
          <a:lstStyle/>
          <a:p>
            <a:pPr indent="0" marL="0">
              <a:buNone/>
            </a:pPr>
            <a:r>
              <a:rPr lang="en-US" sz="2300" b="1" dirty="0">
                <a:solidFill>
                  <a:srgbClr val="173B7A"/>
                </a:solidFill>
              </a:rPr>
              <a:t>L’enjeu n’est pas de choisir entre écologie et pouvoir d’achat.</a:t>
            </a:r>
            <a:endParaRPr lang="en-US" sz="2300" dirty="0"/>
          </a:p>
        </p:txBody>
      </p:sp>
      <p:sp>
        <p:nvSpPr>
          <p:cNvPr id="5" name="Text 3"/>
          <p:cNvSpPr/>
          <p:nvPr/>
        </p:nvSpPr>
        <p:spPr>
          <a:xfrm>
            <a:off x="1005840" y="2331720"/>
            <a:ext cx="9052560" cy="1938528"/>
          </a:xfrm>
          <a:prstGeom prst="rect">
            <a:avLst/>
          </a:prstGeom>
          <a:noFill/>
          <a:ln/>
        </p:spPr>
        <p:txBody>
          <a:bodyPr wrap="square" lIns="254" tIns="254" rIns="254" bIns="254" rtlCol="0" anchor="ctr">
            <a:normAutofit/>
          </a:bodyPr>
          <a:lstStyle/>
          <a:p>
            <a:pPr indent="0" marL="0">
              <a:buNone/>
            </a:pPr>
            <a:r>
              <a:rPr lang="en-US" sz="1900" dirty="0">
                <a:solidFill>
                  <a:srgbClr val="1F2937"/>
                </a:solidFill>
              </a:rPr>
              <a:t>• moins dépendre du gaz et du pétrole importés</a:t>
            </a:r>
            <a:endParaRPr lang="en-US" sz="1900" dirty="0"/>
          </a:p>
          <a:p>
            <a:pPr indent="0" marL="0">
              <a:buNone/>
            </a:pPr>
            <a:r>
              <a:rPr lang="en-US" sz="1900" dirty="0">
                <a:solidFill>
                  <a:srgbClr val="1F2937"/>
                </a:solidFill>
              </a:rPr>
              <a:t>• rénover les logements, mais avec des moyens réalistes</a:t>
            </a:r>
            <a:endParaRPr lang="en-US" sz="1900" dirty="0"/>
          </a:p>
          <a:p>
            <a:pPr indent="0" marL="0">
              <a:buNone/>
            </a:pPr>
            <a:r>
              <a:rPr lang="en-US" sz="1900" dirty="0">
                <a:solidFill>
                  <a:srgbClr val="1F2937"/>
                </a:solidFill>
              </a:rPr>
              <a:t>• développer les énergies propres et les réseaux</a:t>
            </a:r>
            <a:endParaRPr lang="en-US" sz="1900" dirty="0"/>
          </a:p>
          <a:p>
            <a:pPr indent="0" marL="0">
              <a:buNone/>
            </a:pPr>
            <a:r>
              <a:rPr lang="en-US" sz="1900" dirty="0">
                <a:solidFill>
                  <a:srgbClr val="1F2937"/>
                </a:solidFill>
              </a:rPr>
              <a:t>• accompagner les territoires, les agriculteurs, les familles</a:t>
            </a:r>
            <a:endParaRPr lang="en-US" sz="1900" dirty="0"/>
          </a:p>
        </p:txBody>
      </p:sp>
      <p:sp>
        <p:nvSpPr>
          <p:cNvPr id="6" name="Text 4"/>
          <p:cNvSpPr/>
          <p:nvPr/>
        </p:nvSpPr>
        <p:spPr>
          <a:xfrm>
            <a:off x="822960" y="5074920"/>
            <a:ext cx="10561320" cy="502920"/>
          </a:xfrm>
          <a:prstGeom prst="rect">
            <a:avLst/>
          </a:prstGeom>
          <a:noFill/>
          <a:ln/>
        </p:spPr>
        <p:txBody>
          <a:bodyPr wrap="square" lIns="0" tIns="0" rIns="0" bIns="0" rtlCol="0" anchor="ctr">
            <a:normAutofit/>
          </a:bodyPr>
          <a:lstStyle/>
          <a:p>
            <a:pPr indent="0" marL="0">
              <a:buNone/>
            </a:pPr>
            <a:r>
              <a:rPr lang="en-US" sz="2100" dirty="0">
                <a:solidFill>
                  <a:srgbClr val="1F2937"/>
                </a:solidFill>
              </a:rPr>
              <a:t>La bonne transition est celle que les citoyens peuvent vivre, pas seulement celle que les tableaux Excel savent calculer.</a:t>
            </a:r>
            <a:endParaRPr lang="en-US" sz="2100" dirty="0"/>
          </a:p>
        </p:txBody>
      </p:sp>
      <p:sp>
        <p:nvSpPr>
          <p:cNvPr id="7" name="Text 5"/>
          <p:cNvSpPr/>
          <p:nvPr/>
        </p:nvSpPr>
        <p:spPr>
          <a:xfrm>
            <a:off x="502920" y="6446520"/>
            <a:ext cx="5486400" cy="228600"/>
          </a:xfrm>
          <a:prstGeom prst="rect">
            <a:avLst/>
          </a:prstGeom>
          <a:noFill/>
          <a:ln/>
        </p:spPr>
        <p:txBody>
          <a:bodyPr wrap="square" lIns="0" tIns="0" rIns="0" bIns="0" rtlCol="0" anchor="ctr">
            <a:normAutofit/>
          </a:bodyPr>
          <a:lstStyle/>
          <a:p>
            <a:pPr indent="0" marL="0">
              <a:buNone/>
            </a:pPr>
            <a:r>
              <a:rPr lang="en-US" sz="850" dirty="0">
                <a:solidFill>
                  <a:srgbClr val="64748B"/>
                </a:solidFill>
                <a:latin typeface="Aptos" pitchFamily="34" charset="0"/>
                <a:ea typeface="Aptos" pitchFamily="34" charset="-122"/>
                <a:cs typeface="Aptos" pitchFamily="34" charset="-120"/>
              </a:rPr>
              <a:t>École des Grands-Parents Européens • 8</a:t>
            </a:r>
            <a:endParaRPr lang="en-US" sz="850" dirty="0"/>
          </a:p>
        </p:txBody>
      </p:sp>
      <p:pic>
        <p:nvPicPr>
          <p:cNvPr id="8" name="Picture 7" descr="a_clean_white_background_with_a_flat_vector_logo_d_1.png"/>
          <p:cNvPicPr>
            <a:picLocks noChangeAspect="1"/>
          </p:cNvPicPr>
          <p:nvPr/>
        </p:nvPicPr>
        <p:blipFill>
          <a:blip r:embed="rId3"/>
          <a:stretch>
            <a:fillRect/>
          </a:stretch>
        </p:blipFill>
        <p:spPr>
          <a:xfrm>
            <a:off x="10975543" y="5996178"/>
            <a:ext cx="1051560" cy="78867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594360" y="320040"/>
            <a:ext cx="6492240" cy="256032"/>
          </a:xfrm>
          <a:prstGeom prst="rect">
            <a:avLst/>
          </a:prstGeom>
          <a:noFill/>
          <a:ln/>
        </p:spPr>
        <p:txBody>
          <a:bodyPr wrap="square" lIns="0" tIns="0" rIns="0" bIns="0" rtlCol="0" anchor="ctr">
            <a:normAutofit/>
          </a:bodyPr>
          <a:lstStyle/>
          <a:p>
            <a:pPr indent="0" marL="0">
              <a:buNone/>
            </a:pPr>
            <a:r>
              <a:rPr lang="en-US" sz="1050" b="1" dirty="0">
                <a:solidFill>
                  <a:srgbClr val="1E62B5"/>
                </a:solidFill>
              </a:rPr>
              <a:t>8. GÉNÉRATIONS</a:t>
            </a:r>
            <a:endParaRPr lang="en-US" sz="1050" dirty="0"/>
          </a:p>
        </p:txBody>
      </p:sp>
      <p:sp>
        <p:nvSpPr>
          <p:cNvPr id="3" name="Text 1"/>
          <p:cNvSpPr/>
          <p:nvPr/>
        </p:nvSpPr>
        <p:spPr>
          <a:xfrm>
            <a:off x="566928" y="658368"/>
            <a:ext cx="6492240" cy="594360"/>
          </a:xfrm>
          <a:prstGeom prst="rect">
            <a:avLst/>
          </a:prstGeom>
          <a:noFill/>
          <a:ln/>
        </p:spPr>
        <p:txBody>
          <a:bodyPr wrap="square" lIns="254" tIns="254" rIns="254" bIns="254" rtlCol="0" anchor="ctr">
            <a:normAutofit/>
          </a:bodyPr>
          <a:lstStyle/>
          <a:p>
            <a:pPr indent="0" marL="0">
              <a:buNone/>
            </a:pPr>
            <a:r>
              <a:rPr lang="en-US" sz="3000" b="1" dirty="0">
                <a:solidFill>
                  <a:srgbClr val="173B7A"/>
                </a:solidFill>
                <a:latin typeface="Aptos Display" pitchFamily="34" charset="0"/>
                <a:ea typeface="Aptos Display" pitchFamily="34" charset="-122"/>
                <a:cs typeface="Aptos Display" pitchFamily="34" charset="-120"/>
              </a:rPr>
              <a:t>Une Europe qui vieillit… et qui doit transmettre</a:t>
            </a:r>
            <a:endParaRPr lang="en-US" sz="3000" dirty="0"/>
          </a:p>
        </p:txBody>
      </p:sp>
      <p:sp>
        <p:nvSpPr>
          <p:cNvPr id="4" name="Text 2"/>
          <p:cNvSpPr/>
          <p:nvPr/>
        </p:nvSpPr>
        <p:spPr>
          <a:xfrm>
            <a:off x="822960" y="1554480"/>
            <a:ext cx="2743200" cy="685800"/>
          </a:xfrm>
          <a:prstGeom prst="rect">
            <a:avLst/>
          </a:prstGeom>
          <a:noFill/>
          <a:ln/>
        </p:spPr>
        <p:txBody>
          <a:bodyPr wrap="square" lIns="0" tIns="0" rIns="0" bIns="0" rtlCol="0" anchor="ctr">
            <a:normAutofit/>
          </a:bodyPr>
          <a:lstStyle/>
          <a:p>
            <a:pPr indent="0" marL="0">
              <a:buNone/>
            </a:pPr>
            <a:r>
              <a:rPr lang="en-US" sz="3400" b="1" dirty="0">
                <a:solidFill>
                  <a:srgbClr val="173B7A"/>
                </a:solidFill>
                <a:latin typeface="Aptos Display" pitchFamily="34" charset="0"/>
                <a:ea typeface="Aptos Display" pitchFamily="34" charset="-122"/>
                <a:cs typeface="Aptos Display" pitchFamily="34" charset="-120"/>
              </a:rPr>
              <a:t>22 %</a:t>
            </a:r>
            <a:endParaRPr lang="en-US" sz="3400" dirty="0"/>
          </a:p>
        </p:txBody>
      </p:sp>
      <p:sp>
        <p:nvSpPr>
          <p:cNvPr id="5" name="Text 3"/>
          <p:cNvSpPr/>
          <p:nvPr/>
        </p:nvSpPr>
        <p:spPr>
          <a:xfrm>
            <a:off x="822960" y="2286000"/>
            <a:ext cx="2743200" cy="594360"/>
          </a:xfrm>
          <a:prstGeom prst="rect">
            <a:avLst/>
          </a:prstGeom>
          <a:noFill/>
          <a:ln/>
        </p:spPr>
        <p:txBody>
          <a:bodyPr wrap="square" lIns="0" tIns="0" rIns="0" bIns="0" rtlCol="0" anchor="ctr">
            <a:normAutofit/>
          </a:bodyPr>
          <a:lstStyle/>
          <a:p>
            <a:pPr indent="0" marL="0">
              <a:buNone/>
            </a:pPr>
            <a:r>
              <a:rPr lang="en-US" sz="1500" dirty="0">
                <a:solidFill>
                  <a:srgbClr val="1F2937"/>
                </a:solidFill>
              </a:rPr>
              <a:t>des Européens ont 65 ans ou plus</a:t>
            </a:r>
            <a:endParaRPr lang="en-US" sz="1500" dirty="0"/>
          </a:p>
        </p:txBody>
      </p:sp>
      <p:sp>
        <p:nvSpPr>
          <p:cNvPr id="6" name="Text 4"/>
          <p:cNvSpPr/>
          <p:nvPr/>
        </p:nvSpPr>
        <p:spPr>
          <a:xfrm>
            <a:off x="3840480" y="1554480"/>
            <a:ext cx="2743200" cy="685800"/>
          </a:xfrm>
          <a:prstGeom prst="rect">
            <a:avLst/>
          </a:prstGeom>
          <a:noFill/>
          <a:ln/>
        </p:spPr>
        <p:txBody>
          <a:bodyPr wrap="square" lIns="0" tIns="0" rIns="0" bIns="0" rtlCol="0" anchor="ctr">
            <a:normAutofit/>
          </a:bodyPr>
          <a:lstStyle/>
          <a:p>
            <a:pPr indent="0" marL="0">
              <a:buNone/>
            </a:pPr>
            <a:r>
              <a:rPr lang="en-US" sz="3400" b="1" dirty="0">
                <a:solidFill>
                  <a:srgbClr val="1E62B5"/>
                </a:solidFill>
                <a:latin typeface="Aptos Display" pitchFamily="34" charset="0"/>
                <a:ea typeface="Aptos Display" pitchFamily="34" charset="-122"/>
                <a:cs typeface="Aptos Display" pitchFamily="34" charset="-120"/>
              </a:rPr>
              <a:t>44,9 ans</a:t>
            </a:r>
            <a:endParaRPr lang="en-US" sz="3400" dirty="0"/>
          </a:p>
        </p:txBody>
      </p:sp>
      <p:sp>
        <p:nvSpPr>
          <p:cNvPr id="7" name="Text 5"/>
          <p:cNvSpPr/>
          <p:nvPr/>
        </p:nvSpPr>
        <p:spPr>
          <a:xfrm>
            <a:off x="3840480" y="2286000"/>
            <a:ext cx="2743200" cy="594360"/>
          </a:xfrm>
          <a:prstGeom prst="rect">
            <a:avLst/>
          </a:prstGeom>
          <a:noFill/>
          <a:ln/>
        </p:spPr>
        <p:txBody>
          <a:bodyPr wrap="square" lIns="0" tIns="0" rIns="0" bIns="0" rtlCol="0" anchor="ctr">
            <a:normAutofit/>
          </a:bodyPr>
          <a:lstStyle/>
          <a:p>
            <a:pPr indent="0" marL="0">
              <a:buNone/>
            </a:pPr>
            <a:r>
              <a:rPr lang="en-US" sz="1500" dirty="0">
                <a:solidFill>
                  <a:srgbClr val="1F2937"/>
                </a:solidFill>
              </a:rPr>
              <a:t>âge médian dans l’UE</a:t>
            </a:r>
            <a:endParaRPr lang="en-US" sz="1500" dirty="0"/>
          </a:p>
        </p:txBody>
      </p:sp>
      <p:sp>
        <p:nvSpPr>
          <p:cNvPr id="8" name="Text 6"/>
          <p:cNvSpPr/>
          <p:nvPr/>
        </p:nvSpPr>
        <p:spPr>
          <a:xfrm>
            <a:off x="822960" y="3429000"/>
            <a:ext cx="9326880" cy="411480"/>
          </a:xfrm>
          <a:prstGeom prst="rect">
            <a:avLst/>
          </a:prstGeom>
          <a:noFill/>
          <a:ln/>
        </p:spPr>
        <p:txBody>
          <a:bodyPr wrap="square" lIns="0" tIns="0" rIns="0" bIns="0" rtlCol="0" anchor="ctr">
            <a:normAutofit/>
          </a:bodyPr>
          <a:lstStyle/>
          <a:p>
            <a:pPr indent="0" marL="0">
              <a:buNone/>
            </a:pPr>
            <a:r>
              <a:rPr lang="en-US" sz="2100" dirty="0">
                <a:solidFill>
                  <a:srgbClr val="1F2937"/>
                </a:solidFill>
              </a:rPr>
              <a:t>Pour des grands-parents européens, le sujet n’est pas abstrait :</a:t>
            </a:r>
            <a:endParaRPr lang="en-US" sz="2100" dirty="0"/>
          </a:p>
        </p:txBody>
      </p:sp>
      <p:sp>
        <p:nvSpPr>
          <p:cNvPr id="9" name="Text 7"/>
          <p:cNvSpPr/>
          <p:nvPr/>
        </p:nvSpPr>
        <p:spPr>
          <a:xfrm>
            <a:off x="1005840" y="4041648"/>
            <a:ext cx="9875520" cy="1938528"/>
          </a:xfrm>
          <a:prstGeom prst="rect">
            <a:avLst/>
          </a:prstGeom>
          <a:noFill/>
          <a:ln/>
        </p:spPr>
        <p:txBody>
          <a:bodyPr wrap="square" lIns="254" tIns="254" rIns="254" bIns="254" rtlCol="0" anchor="ctr">
            <a:normAutofit/>
          </a:bodyPr>
          <a:lstStyle/>
          <a:p>
            <a:pPr indent="0" marL="0">
              <a:buNone/>
            </a:pPr>
            <a:r>
              <a:rPr lang="en-US" sz="1800" dirty="0">
                <a:solidFill>
                  <a:srgbClr val="1F2937"/>
                </a:solidFill>
              </a:rPr>
              <a:t>• transmettre la paix comme un bien fragile</a:t>
            </a:r>
            <a:endParaRPr lang="en-US" sz="1800" dirty="0"/>
          </a:p>
          <a:p>
            <a:pPr indent="0" marL="0">
              <a:buNone/>
            </a:pPr>
            <a:r>
              <a:rPr lang="en-US" sz="1800" dirty="0">
                <a:solidFill>
                  <a:srgbClr val="1F2937"/>
                </a:solidFill>
              </a:rPr>
              <a:t>• aider les jeunes à circuler, apprendre, travailler</a:t>
            </a:r>
            <a:endParaRPr lang="en-US" sz="1800" dirty="0"/>
          </a:p>
          <a:p>
            <a:pPr indent="0" marL="0">
              <a:buNone/>
            </a:pPr>
            <a:r>
              <a:rPr lang="en-US" sz="1800" dirty="0">
                <a:solidFill>
                  <a:srgbClr val="1F2937"/>
                </a:solidFill>
              </a:rPr>
              <a:t>• ne pas opposer protection des anciens et avenir des jeunes</a:t>
            </a:r>
            <a:endParaRPr lang="en-US" sz="1800" dirty="0"/>
          </a:p>
          <a:p>
            <a:pPr indent="0" marL="0">
              <a:buNone/>
            </a:pPr>
            <a:r>
              <a:rPr lang="en-US" sz="1800" dirty="0">
                <a:solidFill>
                  <a:srgbClr val="1F2937"/>
                </a:solidFill>
              </a:rPr>
              <a:t>• faire de l’Europe un récit familial, pas seulement institutionnel</a:t>
            </a:r>
            <a:endParaRPr lang="en-US" sz="1800" dirty="0"/>
          </a:p>
        </p:txBody>
      </p:sp>
      <p:sp>
        <p:nvSpPr>
          <p:cNvPr id="10" name="Text 8"/>
          <p:cNvSpPr/>
          <p:nvPr/>
        </p:nvSpPr>
        <p:spPr>
          <a:xfrm>
            <a:off x="502920" y="6446520"/>
            <a:ext cx="5486400" cy="228600"/>
          </a:xfrm>
          <a:prstGeom prst="rect">
            <a:avLst/>
          </a:prstGeom>
          <a:noFill/>
          <a:ln/>
        </p:spPr>
        <p:txBody>
          <a:bodyPr wrap="square" lIns="0" tIns="0" rIns="0" bIns="0" rtlCol="0" anchor="ctr">
            <a:normAutofit/>
          </a:bodyPr>
          <a:lstStyle/>
          <a:p>
            <a:pPr indent="0" marL="0">
              <a:buNone/>
            </a:pPr>
            <a:r>
              <a:rPr lang="en-US" sz="850" dirty="0">
                <a:solidFill>
                  <a:srgbClr val="64748B"/>
                </a:solidFill>
                <a:latin typeface="Aptos" pitchFamily="34" charset="0"/>
                <a:ea typeface="Aptos" pitchFamily="34" charset="-122"/>
                <a:cs typeface="Aptos" pitchFamily="34" charset="-120"/>
              </a:rPr>
              <a:t>École des Grands-Parents Européens • 9</a:t>
            </a:r>
            <a:endParaRPr lang="en-US" sz="850" dirty="0"/>
          </a:p>
        </p:txBody>
      </p:sp>
      <p:pic>
        <p:nvPicPr>
          <p:cNvPr id="11" name="Picture 10" descr="a_clean_white_background_with_a_flat_vector_logo_d_1.png"/>
          <p:cNvPicPr>
            <a:picLocks noChangeAspect="1"/>
          </p:cNvPicPr>
          <p:nvPr/>
        </p:nvPicPr>
        <p:blipFill>
          <a:blip r:embed="rId3"/>
          <a:stretch>
            <a:fillRect/>
          </a:stretch>
        </p:blipFill>
        <p:spPr>
          <a:xfrm>
            <a:off x="10975543" y="5996178"/>
            <a:ext cx="1051560" cy="78867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OpenAI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L'Europe aujourd'hui : héritage, défis, espérance</dc:title>
  <dc:subject>Conférence Europe - École des Grands-Parents Européens</dc:subject>
  <dc:creator>OpenAI</dc:creator>
  <cp:lastModifiedBy>OpenAI</cp:lastModifiedBy>
  <cp:revision>1</cp:revision>
  <dcterms:created xsi:type="dcterms:W3CDTF">2026-05-12T13:45:07Z</dcterms:created>
  <dcterms:modified xsi:type="dcterms:W3CDTF">2026-05-12T13:45:07Z</dcterms:modified>
</cp:coreProperties>
</file>